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handoutMasterIdLst>
    <p:handoutMasterId r:id="rId19"/>
  </p:handoutMasterIdLst>
  <p:sldIdLst>
    <p:sldId id="298" r:id="rId5"/>
    <p:sldId id="303" r:id="rId6"/>
    <p:sldId id="317" r:id="rId7"/>
    <p:sldId id="320" r:id="rId8"/>
    <p:sldId id="328" r:id="rId9"/>
    <p:sldId id="336" r:id="rId10"/>
    <p:sldId id="338" r:id="rId11"/>
    <p:sldId id="329" r:id="rId12"/>
    <p:sldId id="331" r:id="rId13"/>
    <p:sldId id="334" r:id="rId14"/>
    <p:sldId id="335" r:id="rId15"/>
    <p:sldId id="348" r:id="rId16"/>
    <p:sldId id="316"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A3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6713" autoAdjust="0"/>
  </p:normalViewPr>
  <p:slideViewPr>
    <p:cSldViewPr snapToGrid="0">
      <p:cViewPr varScale="1">
        <p:scale>
          <a:sx n="113" d="100"/>
          <a:sy n="113" d="100"/>
        </p:scale>
        <p:origin x="2635"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5EA972-FC43-472A-836B-465BFE1CC6ED}"/>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9B31DDEA-BBF7-4339-999B-0BCD815E4ABD}"/>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9C9B17AB-D500-4A7B-B64C-38E15859B9F6}" type="datetimeFigureOut">
              <a:rPr lang="en-US" smtClean="0"/>
              <a:t>4/23/2023</a:t>
            </a:fld>
            <a:endParaRPr lang="en-US"/>
          </a:p>
        </p:txBody>
      </p:sp>
      <p:sp>
        <p:nvSpPr>
          <p:cNvPr id="4" name="Footer Placeholder 3">
            <a:extLst>
              <a:ext uri="{FF2B5EF4-FFF2-40B4-BE49-F238E27FC236}">
                <a16:creationId xmlns:a16="http://schemas.microsoft.com/office/drawing/2014/main" id="{3CFFF74B-8759-4D85-B06F-E7573D90C40B}"/>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9C2EBFB5-A80A-43A9-83FC-0D654B80C5AA}"/>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8510E17-1FFE-4AFC-8DFF-037AAE1185F0}" type="slidenum">
              <a:rPr lang="en-US" smtClean="0"/>
              <a:t>‹#›</a:t>
            </a:fld>
            <a:endParaRPr lang="en-US"/>
          </a:p>
        </p:txBody>
      </p:sp>
    </p:spTree>
    <p:extLst>
      <p:ext uri="{BB962C8B-B14F-4D97-AF65-F5344CB8AC3E}">
        <p14:creationId xmlns:p14="http://schemas.microsoft.com/office/powerpoint/2010/main" val="1602347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A5343AA-4DD9-4F99-9C0D-C95C9C67A251}" type="datetimeFigureOut">
              <a:rPr lang="en-US" smtClean="0"/>
              <a:t>4/23/2023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DBF05B0-86DF-4F98-9DDC-93BEAA9CCDC8}" type="slidenum">
              <a:rPr lang="en-US" smtClean="0"/>
              <a:t>‹#›</a:t>
            </a:fld>
            <a:endParaRPr lang="en-US"/>
          </a:p>
        </p:txBody>
      </p:sp>
    </p:spTree>
    <p:extLst>
      <p:ext uri="{BB962C8B-B14F-4D97-AF65-F5344CB8AC3E}">
        <p14:creationId xmlns:p14="http://schemas.microsoft.com/office/powerpoint/2010/main" val="14475104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here is to communicate at a high-level how the model was created without getting lost in the detail of the spreadsheet.</a:t>
            </a:r>
          </a:p>
        </p:txBody>
      </p:sp>
    </p:spTree>
    <p:extLst>
      <p:ext uri="{BB962C8B-B14F-4D97-AF65-F5344CB8AC3E}">
        <p14:creationId xmlns:p14="http://schemas.microsoft.com/office/powerpoint/2010/main" val="1100066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here is to communicate at a high-level how the model was created without getting lost in the detail of the spreadsheet. </a:t>
            </a:r>
          </a:p>
          <a:p>
            <a:r>
              <a:rPr lang="en-US" dirty="0"/>
              <a:t>The intention is not to go through each of these points, but to have them here for reference.</a:t>
            </a:r>
          </a:p>
        </p:txBody>
      </p:sp>
    </p:spTree>
    <p:extLst>
      <p:ext uri="{BB962C8B-B14F-4D97-AF65-F5344CB8AC3E}">
        <p14:creationId xmlns:p14="http://schemas.microsoft.com/office/powerpoint/2010/main" val="284243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047D471C-7E2A-42D4-A9BA-0C5C6787B0A5}" type="datetime1">
              <a:rPr lang="en-US" smtClean="0"/>
              <a:t>4/23/2023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FF9F706D-DE89-46E5-83FE-160BE0F158F7}" type="datetime1">
              <a:rPr lang="en-US" smtClean="0"/>
              <a:t>4/23/2023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6B03D741-7A36-458F-B55F-48145C745876}" type="datetime1">
              <a:rPr lang="en-US" smtClean="0"/>
              <a:t>4/23/2023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CA9BC32D-3E2A-4DE7-978D-7B59DA339AB1}" type="datetime1">
              <a:rPr lang="en-US" smtClean="0"/>
              <a:t>4/23/2023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6A55D7A7-2509-48F9-985C-76E5DBB2A772}" type="datetime1">
              <a:rPr lang="en-US" smtClean="0"/>
              <a:t>4/23/2023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2719F1AC-891C-4336-BFE4-BB20B8425642}" type="datetime1">
              <a:rPr lang="en-US" smtClean="0"/>
              <a:t>4/23/2023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73E2F8BB-A5FC-41F4-B912-1E0E18BE36BD}" type="datetime1">
              <a:rPr lang="en-US" smtClean="0"/>
              <a:t>4/23/2023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436AE760-211D-4AD0-98CF-3A0A3A03716C}" type="datetime1">
              <a:rPr lang="en-US" smtClean="0"/>
              <a:t>4/23/2023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6193860-FB69-42D9-8048-612CC0088A6A}" type="datetime1">
              <a:rPr lang="en-US" smtClean="0"/>
              <a:t>4/23/2023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ECA6DF2-0508-423B-A7EC-320450DEF559}" type="datetime1">
              <a:rPr lang="en-US" smtClean="0"/>
              <a:t>4/23/2023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s://www.cnbc.com/video/2020/09/21/short-seller-carson-block-discusses-nikolas-founder-resigning.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nbc.com/video/2020/06/05/barry-diller-expedia-iac-earnings-guidance-squawk-box.html" TargetMode="External"/><Relationship Id="rId2" Type="http://schemas.openxmlformats.org/officeDocument/2006/relationships/hyperlink" Target="https://investor.starbucks.com/financial-data/targets/default.aspx" TargetMode="External"/><Relationship Id="rId1" Type="http://schemas.openxmlformats.org/officeDocument/2006/relationships/slideLayout" Target="../slideLayouts/slideLayout2.xml"/><Relationship Id="rId4" Type="http://schemas.openxmlformats.org/officeDocument/2006/relationships/image" Target="../media/image8.tm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a:extLst>
              <a:ext uri="{FF2B5EF4-FFF2-40B4-BE49-F238E27FC236}">
                <a16:creationId xmlns:a16="http://schemas.microsoft.com/office/drawing/2014/main" id="{65810330-F0B5-43C9-BC34-094FFB5C0529}"/>
              </a:ext>
            </a:extLst>
          </p:cNvPr>
          <p:cNvPicPr>
            <a:picLocks noChangeAspect="1"/>
          </p:cNvPicPr>
          <p:nvPr/>
        </p:nvPicPr>
        <p:blipFill rotWithShape="1">
          <a:blip r:embed="rId3"/>
          <a:srcRect t="4890"/>
          <a:stretch/>
        </p:blipFill>
        <p:spPr>
          <a:xfrm>
            <a:off x="-3936" y="0"/>
            <a:ext cx="10287000" cy="6522646"/>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55778"/>
            <a:ext cx="3763784" cy="2901694"/>
          </a:xfrm>
        </p:spPr>
        <p:txBody>
          <a:bodyPr anchor="b">
            <a:normAutofit/>
          </a:bodyPr>
          <a:lstStyle/>
          <a:p>
            <a:r>
              <a:rPr lang="en-US" sz="4400" dirty="0">
                <a:solidFill>
                  <a:schemeClr val="tx1"/>
                </a:solidFill>
              </a:rPr>
              <a:t>Introduction to Financial Modeling</a:t>
            </a:r>
            <a:endParaRPr lang="en-US" sz="3100" dirty="0">
              <a:solidFill>
                <a:schemeClr val="tx1"/>
              </a:solidFill>
            </a:endParaRP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F2D9-54BC-A233-3A03-EF98F3651359}"/>
              </a:ext>
            </a:extLst>
          </p:cNvPr>
          <p:cNvSpPr>
            <a:spLocks noGrp="1"/>
          </p:cNvSpPr>
          <p:nvPr>
            <p:ph type="title"/>
          </p:nvPr>
        </p:nvSpPr>
        <p:spPr/>
        <p:txBody>
          <a:bodyPr>
            <a:normAutofit fontScale="90000"/>
          </a:bodyPr>
          <a:lstStyle/>
          <a:p>
            <a:r>
              <a:rPr lang="en-US" dirty="0"/>
              <a:t>III. For More Advanced Modelers</a:t>
            </a:r>
            <a:br>
              <a:rPr lang="en-US" dirty="0"/>
            </a:br>
            <a:r>
              <a:rPr lang="en-US" i="1" dirty="0">
                <a:solidFill>
                  <a:srgbClr val="9CA383"/>
                </a:solidFill>
              </a:rPr>
              <a:t>A fun exercise across the financials</a:t>
            </a:r>
            <a:endParaRPr lang="en-US" dirty="0"/>
          </a:p>
        </p:txBody>
      </p:sp>
      <p:sp>
        <p:nvSpPr>
          <p:cNvPr id="6" name="Content Placeholder 4">
            <a:extLst>
              <a:ext uri="{FF2B5EF4-FFF2-40B4-BE49-F238E27FC236}">
                <a16:creationId xmlns:a16="http://schemas.microsoft.com/office/drawing/2014/main" id="{AC31F0C2-39A3-4363-DEB5-FCB4BB42EB61}"/>
              </a:ext>
            </a:extLst>
          </p:cNvPr>
          <p:cNvSpPr txBox="1">
            <a:spLocks/>
          </p:cNvSpPr>
          <p:nvPr/>
        </p:nvSpPr>
        <p:spPr>
          <a:xfrm>
            <a:off x="1249680" y="2260601"/>
            <a:ext cx="10058400"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Aft>
                <a:spcPts val="600"/>
              </a:spcAft>
              <a:buClr>
                <a:srgbClr val="9CA383"/>
              </a:buClr>
              <a:buNone/>
            </a:pPr>
            <a:r>
              <a:rPr lang="en-US" dirty="0"/>
              <a:t>Consider the long-term (2025) guidance management provided at the last Investor Day:</a:t>
            </a:r>
          </a:p>
          <a:p>
            <a:pPr marL="457200" marR="457200" indent="0" algn="just">
              <a:spcBef>
                <a:spcPts val="0"/>
              </a:spcBef>
              <a:spcAft>
                <a:spcPts val="0"/>
              </a:spcAft>
              <a:buNone/>
            </a:pP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“Next, we remain committed to sustaining an incredibly compelling dividend, </a:t>
            </a:r>
            <a:r>
              <a:rPr lang="en-US" sz="1600" b="1" i="1" u="sng" dirty="0">
                <a:effectLst/>
                <a:latin typeface="Calibri" panose="020F0502020204030204" pitchFamily="34" charset="0"/>
                <a:ea typeface="Times New Roman" panose="02020603050405020304" pitchFamily="18" charset="0"/>
                <a:cs typeface="Times New Roman" panose="02020603050405020304" pitchFamily="18" charset="0"/>
              </a:rPr>
              <a:t>continuing to target an earnings payout ratio of approximately 50%</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 which equates to an </a:t>
            </a:r>
            <a:r>
              <a:rPr lang="en-US" sz="1600" b="1" i="1" u="sng" dirty="0">
                <a:effectLst/>
                <a:latin typeface="Calibri" panose="020F0502020204030204" pitchFamily="34" charset="0"/>
                <a:ea typeface="Times New Roman" panose="02020603050405020304" pitchFamily="18" charset="0"/>
                <a:cs typeface="Times New Roman" panose="02020603050405020304" pitchFamily="18" charset="0"/>
              </a:rPr>
              <a:t>estimated yield of about 2%</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 Now both our payout and our estimated yield are near the top-end of growth companies of our size and scale creating superior shareholder returns when you combine it with the rate of our earnings growth. We will resume our share buyback program, reinstituting a healthy level of return of shareholder capital. </a:t>
            </a:r>
            <a:r>
              <a:rPr lang="en-US" sz="1600" b="1" i="1" u="sng" dirty="0">
                <a:effectLst/>
                <a:latin typeface="Calibri" panose="020F0502020204030204" pitchFamily="34" charset="0"/>
                <a:ea typeface="Times New Roman" panose="02020603050405020304" pitchFamily="18" charset="0"/>
                <a:cs typeface="Times New Roman" panose="02020603050405020304" pitchFamily="18" charset="0"/>
              </a:rPr>
              <a:t>We expect to yield a benefit of approximately 1% on earnings net of interest – incremental interest expense beginning in fiscal year 2024</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 as we expect the reinvention plans to help uplift our free cash flow and our debt capacity while </a:t>
            </a:r>
            <a:r>
              <a:rPr lang="en-US" sz="1600" b="1" i="1" u="sng" dirty="0">
                <a:effectLst/>
                <a:latin typeface="Calibri" panose="020F0502020204030204" pitchFamily="34" charset="0"/>
                <a:ea typeface="Times New Roman" panose="02020603050405020304" pitchFamily="18" charset="0"/>
                <a:cs typeface="Times New Roman" panose="02020603050405020304" pitchFamily="18" charset="0"/>
              </a:rPr>
              <a:t>we maintain our long-term leverage target of three times lease adjusted EBITDA</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 which is consistent with an investment-grade credit rating of BBB+. Now, between our dividends and our share buybacks, </a:t>
            </a:r>
            <a:r>
              <a:rPr lang="en-US" sz="1600" b="1" i="1" u="sng" dirty="0">
                <a:effectLst/>
                <a:latin typeface="Calibri" panose="020F0502020204030204" pitchFamily="34" charset="0"/>
                <a:ea typeface="Times New Roman" panose="02020603050405020304" pitchFamily="18" charset="0"/>
                <a:cs typeface="Times New Roman" panose="02020603050405020304" pitchFamily="18" charset="0"/>
              </a:rPr>
              <a:t>we expect to return approximately $20 billion to shareholders in the next three years.”</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9808" marR="457200" lvl="1" indent="0" algn="r">
              <a:spcBef>
                <a:spcPts val="0"/>
              </a:spcBef>
              <a:spcAft>
                <a:spcPts val="0"/>
              </a:spcAft>
              <a:buNone/>
            </a:pPr>
            <a:r>
              <a:rPr lang="en-US" sz="1400" b="1" i="1" dirty="0">
                <a:effectLst/>
                <a:latin typeface="Calibri" panose="020F0502020204030204" pitchFamily="34" charset="0"/>
                <a:ea typeface="Times New Roman" panose="02020603050405020304" pitchFamily="18" charset="0"/>
                <a:cs typeface="Times New Roman" panose="02020603050405020304" pitchFamily="18" charset="0"/>
              </a:rPr>
              <a:t>-Rachel Ruggeri (Starbucks CFO) Investor Day, September 13, 2022.</a:t>
            </a:r>
            <a:endParaRPr lang="en-US" sz="1400" dirty="0">
              <a:effectLst/>
              <a:latin typeface="Garamond" panose="02020404030301010803" pitchFamily="18" charset="0"/>
              <a:ea typeface="Times New Roman" panose="02020603050405020304" pitchFamily="18" charset="0"/>
              <a:cs typeface="Times New Roman" panose="02020603050405020304" pitchFamily="18" charset="0"/>
            </a:endParaRPr>
          </a:p>
          <a:p>
            <a:pPr>
              <a:buClr>
                <a:srgbClr val="9CA383"/>
              </a:buClr>
              <a:buFont typeface="Arial" panose="020B0604020202020204" pitchFamily="34" charset="0"/>
              <a:buChar char="•"/>
            </a:pPr>
            <a:endParaRPr lang="en-US" dirty="0"/>
          </a:p>
          <a:p>
            <a:pPr lvl="1">
              <a:buClr>
                <a:srgbClr val="9CA383"/>
              </a:buClr>
              <a:buFont typeface="Arial" panose="020B0604020202020204" pitchFamily="34" charset="0"/>
              <a:buChar char="•"/>
            </a:pPr>
            <a:endParaRPr lang="en-US" dirty="0"/>
          </a:p>
          <a:p>
            <a:pPr>
              <a:buClr>
                <a:srgbClr val="9CA383"/>
              </a:buClr>
              <a:buFont typeface="Arial" panose="020B0604020202020204" pitchFamily="34" charset="0"/>
              <a:buChar char="•"/>
            </a:pPr>
            <a:endParaRPr lang="en-US" dirty="0"/>
          </a:p>
          <a:p>
            <a:pPr marL="749808" lvl="1" indent="-457200">
              <a:buClr>
                <a:srgbClr val="9CA383"/>
              </a:buClr>
              <a:buFont typeface="+mj-lt"/>
              <a:buAutoNum type="alphaLcPeriod"/>
            </a:pPr>
            <a:endParaRPr lang="en-US" dirty="0"/>
          </a:p>
        </p:txBody>
      </p:sp>
    </p:spTree>
    <p:extLst>
      <p:ext uri="{BB962C8B-B14F-4D97-AF65-F5344CB8AC3E}">
        <p14:creationId xmlns:p14="http://schemas.microsoft.com/office/powerpoint/2010/main" val="233601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F2D9-54BC-A233-3A03-EF98F3651359}"/>
              </a:ext>
            </a:extLst>
          </p:cNvPr>
          <p:cNvSpPr>
            <a:spLocks noGrp="1"/>
          </p:cNvSpPr>
          <p:nvPr>
            <p:ph type="title"/>
          </p:nvPr>
        </p:nvSpPr>
        <p:spPr/>
        <p:txBody>
          <a:bodyPr>
            <a:normAutofit fontScale="90000"/>
          </a:bodyPr>
          <a:lstStyle/>
          <a:p>
            <a:r>
              <a:rPr lang="en-US" dirty="0"/>
              <a:t>III. For More Advanced Modelers</a:t>
            </a:r>
            <a:br>
              <a:rPr lang="en-US" dirty="0"/>
            </a:br>
            <a:r>
              <a:rPr lang="en-US" i="1" dirty="0">
                <a:solidFill>
                  <a:srgbClr val="9CA383"/>
                </a:solidFill>
              </a:rPr>
              <a:t>A fun exercise across the financials</a:t>
            </a:r>
            <a:endParaRPr lang="en-US" dirty="0"/>
          </a:p>
        </p:txBody>
      </p:sp>
      <p:sp>
        <p:nvSpPr>
          <p:cNvPr id="6" name="Content Placeholder 4">
            <a:extLst>
              <a:ext uri="{FF2B5EF4-FFF2-40B4-BE49-F238E27FC236}">
                <a16:creationId xmlns:a16="http://schemas.microsoft.com/office/drawing/2014/main" id="{AC31F0C2-39A3-4363-DEB5-FCB4BB42EB61}"/>
              </a:ext>
            </a:extLst>
          </p:cNvPr>
          <p:cNvSpPr txBox="1">
            <a:spLocks/>
          </p:cNvSpPr>
          <p:nvPr/>
        </p:nvSpPr>
        <p:spPr>
          <a:xfrm>
            <a:off x="1249680" y="1936751"/>
            <a:ext cx="10058400" cy="3409949"/>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9CA383"/>
              </a:buClr>
              <a:buFont typeface="Arial" panose="020B0604020202020204" pitchFamily="34" charset="0"/>
              <a:buChar char="•"/>
            </a:pPr>
            <a:r>
              <a:rPr lang="en-US" dirty="0"/>
              <a:t> Consider how management’s comments are interrelated:</a:t>
            </a:r>
          </a:p>
          <a:p>
            <a:pPr lvl="1">
              <a:buClr>
                <a:srgbClr val="9CA383"/>
              </a:buClr>
              <a:buFont typeface="Arial" panose="020B0604020202020204" pitchFamily="34" charset="0"/>
              <a:buChar char="•"/>
            </a:pPr>
            <a:r>
              <a:rPr lang="en-US" dirty="0"/>
              <a:t> The dividend payout will depend on the EPS forecast</a:t>
            </a:r>
          </a:p>
          <a:p>
            <a:pPr lvl="1">
              <a:buClr>
                <a:srgbClr val="9CA383"/>
              </a:buClr>
              <a:buFont typeface="Arial" panose="020B0604020202020204" pitchFamily="34" charset="0"/>
              <a:buChar char="•"/>
            </a:pPr>
            <a:r>
              <a:rPr lang="en-US" dirty="0"/>
              <a:t> Dividends will contribute to the total cash returned to shareholders </a:t>
            </a:r>
          </a:p>
          <a:p>
            <a:pPr lvl="2">
              <a:buClr>
                <a:srgbClr val="9CA383"/>
              </a:buClr>
              <a:buFont typeface="Arial" panose="020B0604020202020204" pitchFamily="34" charset="0"/>
              <a:buChar char="•"/>
            </a:pPr>
            <a:r>
              <a:rPr lang="en-US" dirty="0"/>
              <a:t>At the midpoint of the EPS range dividends would represent about $8B of the $20B in cash returned (leaving $12B in repurchases).</a:t>
            </a:r>
          </a:p>
          <a:p>
            <a:pPr lvl="1">
              <a:buClr>
                <a:srgbClr val="9CA383"/>
              </a:buClr>
              <a:buFont typeface="Arial" panose="020B0604020202020204" pitchFamily="34" charset="0"/>
              <a:buChar char="•"/>
            </a:pPr>
            <a:r>
              <a:rPr lang="en-US" dirty="0"/>
              <a:t>What price assumption would you use for share repurchases? </a:t>
            </a:r>
          </a:p>
          <a:p>
            <a:pPr lvl="2">
              <a:buClr>
                <a:srgbClr val="9CA383"/>
              </a:buClr>
              <a:buFont typeface="Arial" panose="020B0604020202020204" pitchFamily="34" charset="0"/>
              <a:buChar char="•"/>
            </a:pPr>
            <a:r>
              <a:rPr lang="en-US" dirty="0"/>
              <a:t>The dividend yield of 2% should give a clue to the price management is expecting.</a:t>
            </a:r>
          </a:p>
          <a:p>
            <a:pPr lvl="1">
              <a:buClr>
                <a:srgbClr val="9CA383"/>
              </a:buClr>
              <a:buFont typeface="Arial" panose="020B0604020202020204" pitchFamily="34" charset="0"/>
              <a:buChar char="•"/>
            </a:pPr>
            <a:r>
              <a:rPr lang="en-US" dirty="0"/>
              <a:t>Would the impact of your share repurchase assumptions exceed the expected 1% benefit for EPS after considering incremental interest?</a:t>
            </a:r>
          </a:p>
          <a:p>
            <a:pPr lvl="1">
              <a:buClr>
                <a:srgbClr val="9CA383"/>
              </a:buClr>
              <a:buFont typeface="Arial" panose="020B0604020202020204" pitchFamily="34" charset="0"/>
              <a:buChar char="•"/>
            </a:pPr>
            <a:r>
              <a:rPr lang="en-US" dirty="0"/>
              <a:t>Will you run out of cash?</a:t>
            </a:r>
          </a:p>
          <a:p>
            <a:pPr lvl="2">
              <a:buClr>
                <a:srgbClr val="9CA383"/>
              </a:buClr>
              <a:buFont typeface="Arial" panose="020B0604020202020204" pitchFamily="34" charset="0"/>
              <a:buChar char="•"/>
            </a:pPr>
            <a:r>
              <a:rPr lang="en-US" dirty="0"/>
              <a:t>Your forecast should provide liquidity for operations, capital expenditures, dividend payments and share repurchases.</a:t>
            </a:r>
          </a:p>
          <a:p>
            <a:pPr lvl="2">
              <a:buClr>
                <a:srgbClr val="9CA383"/>
              </a:buClr>
              <a:buFont typeface="Arial" panose="020B0604020202020204" pitchFamily="34" charset="0"/>
              <a:buChar char="•"/>
            </a:pPr>
            <a:r>
              <a:rPr lang="en-US" dirty="0"/>
              <a:t>What is your capex forecast?</a:t>
            </a:r>
          </a:p>
          <a:p>
            <a:pPr lvl="2">
              <a:buClr>
                <a:srgbClr val="9CA383"/>
              </a:buClr>
              <a:buFont typeface="Arial" panose="020B0604020202020204" pitchFamily="34" charset="0"/>
              <a:buChar char="•"/>
            </a:pPr>
            <a:r>
              <a:rPr lang="en-US" dirty="0"/>
              <a:t>Did you consider management’s target debt level?</a:t>
            </a:r>
          </a:p>
          <a:p>
            <a:pPr marL="201168" lvl="1" indent="0">
              <a:buClr>
                <a:srgbClr val="9CA383"/>
              </a:buClr>
              <a:buNone/>
            </a:pPr>
            <a:endParaRPr lang="en-US" sz="1200" dirty="0">
              <a:effectLst/>
              <a:latin typeface="Garamond" panose="02020404030301010803" pitchFamily="18" charset="0"/>
              <a:ea typeface="Times New Roman" panose="02020603050405020304" pitchFamily="18" charset="0"/>
              <a:cs typeface="Times New Roman" panose="02020603050405020304" pitchFamily="18" charset="0"/>
            </a:endParaRPr>
          </a:p>
          <a:p>
            <a:pPr>
              <a:buClr>
                <a:srgbClr val="9CA383"/>
              </a:buClr>
              <a:buFont typeface="Arial" panose="020B0604020202020204" pitchFamily="34" charset="0"/>
              <a:buChar char="•"/>
            </a:pPr>
            <a:endParaRPr lang="en-US" dirty="0"/>
          </a:p>
          <a:p>
            <a:pPr lvl="1">
              <a:buClr>
                <a:srgbClr val="9CA383"/>
              </a:buClr>
              <a:buFont typeface="Arial" panose="020B0604020202020204" pitchFamily="34" charset="0"/>
              <a:buChar char="•"/>
            </a:pPr>
            <a:endParaRPr lang="en-US" dirty="0"/>
          </a:p>
          <a:p>
            <a:pPr>
              <a:buClr>
                <a:srgbClr val="9CA383"/>
              </a:buClr>
              <a:buFont typeface="Arial" panose="020B0604020202020204" pitchFamily="34" charset="0"/>
              <a:buChar char="•"/>
            </a:pPr>
            <a:endParaRPr lang="en-US" dirty="0"/>
          </a:p>
          <a:p>
            <a:pPr marL="749808" lvl="1" indent="-457200">
              <a:buClr>
                <a:srgbClr val="9CA383"/>
              </a:buClr>
              <a:buFont typeface="+mj-lt"/>
              <a:buAutoNum type="alphaLcPeriod"/>
            </a:pPr>
            <a:endParaRPr lang="en-US" dirty="0"/>
          </a:p>
        </p:txBody>
      </p:sp>
      <p:pic>
        <p:nvPicPr>
          <p:cNvPr id="3" name="Picture 2" descr="Graphical user interface, text, application, chat or text message&#10;&#10;Description automatically generated">
            <a:extLst>
              <a:ext uri="{FF2B5EF4-FFF2-40B4-BE49-F238E27FC236}">
                <a16:creationId xmlns:a16="http://schemas.microsoft.com/office/drawing/2014/main" id="{DD394C49-70AF-977F-4B91-010508A4C705}"/>
              </a:ext>
            </a:extLst>
          </p:cNvPr>
          <p:cNvPicPr>
            <a:picLocks noChangeAspect="1"/>
          </p:cNvPicPr>
          <p:nvPr/>
        </p:nvPicPr>
        <p:blipFill>
          <a:blip r:embed="rId2"/>
          <a:stretch>
            <a:fillRect/>
          </a:stretch>
        </p:blipFill>
        <p:spPr>
          <a:xfrm>
            <a:off x="9518650" y="3927208"/>
            <a:ext cx="2518557" cy="2838984"/>
          </a:xfrm>
          <a:prstGeom prst="rect">
            <a:avLst/>
          </a:prstGeom>
        </p:spPr>
      </p:pic>
      <p:sp>
        <p:nvSpPr>
          <p:cNvPr id="4" name="Content Placeholder 4">
            <a:extLst>
              <a:ext uri="{FF2B5EF4-FFF2-40B4-BE49-F238E27FC236}">
                <a16:creationId xmlns:a16="http://schemas.microsoft.com/office/drawing/2014/main" id="{1E2B16B7-E6C9-5A08-A9EF-0F09686EF033}"/>
              </a:ext>
            </a:extLst>
          </p:cNvPr>
          <p:cNvSpPr txBox="1">
            <a:spLocks/>
          </p:cNvSpPr>
          <p:nvPr/>
        </p:nvSpPr>
        <p:spPr>
          <a:xfrm>
            <a:off x="817880" y="5541432"/>
            <a:ext cx="8700770" cy="72707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Clr>
                <a:srgbClr val="9CA383"/>
              </a:buClr>
              <a:buNone/>
            </a:pPr>
            <a:r>
              <a:rPr lang="en-US" b="1" i="1" dirty="0">
                <a:solidFill>
                  <a:srgbClr val="9CA383"/>
                </a:solidFill>
              </a:rPr>
              <a:t>These questions are the reason we build dynamic models covering all three financial statements which can incorporate several different interrelated assumptions at one time. </a:t>
            </a:r>
          </a:p>
          <a:p>
            <a:pPr lvl="1">
              <a:buClr>
                <a:srgbClr val="9CA383"/>
              </a:buClr>
              <a:buFont typeface="Arial" panose="020B0604020202020204" pitchFamily="34" charset="0"/>
              <a:buChar char="•"/>
            </a:pPr>
            <a:endParaRPr lang="en-US" sz="1200" dirty="0">
              <a:effectLst/>
              <a:latin typeface="Garamond" panose="02020404030301010803" pitchFamily="18" charset="0"/>
              <a:ea typeface="Times New Roman" panose="02020603050405020304" pitchFamily="18" charset="0"/>
              <a:cs typeface="Times New Roman" panose="02020603050405020304" pitchFamily="18" charset="0"/>
            </a:endParaRPr>
          </a:p>
          <a:p>
            <a:pPr>
              <a:buClr>
                <a:srgbClr val="9CA383"/>
              </a:buClr>
              <a:buFont typeface="Arial" panose="020B0604020202020204" pitchFamily="34" charset="0"/>
              <a:buChar char="•"/>
            </a:pPr>
            <a:endParaRPr lang="en-US" dirty="0"/>
          </a:p>
          <a:p>
            <a:pPr lvl="1">
              <a:buClr>
                <a:srgbClr val="9CA383"/>
              </a:buClr>
              <a:buFont typeface="Arial" panose="020B0604020202020204" pitchFamily="34" charset="0"/>
              <a:buChar char="•"/>
            </a:pPr>
            <a:endParaRPr lang="en-US" dirty="0"/>
          </a:p>
          <a:p>
            <a:pPr>
              <a:buClr>
                <a:srgbClr val="9CA383"/>
              </a:buClr>
              <a:buFont typeface="Arial" panose="020B0604020202020204" pitchFamily="34" charset="0"/>
              <a:buChar char="•"/>
            </a:pPr>
            <a:endParaRPr lang="en-US" dirty="0"/>
          </a:p>
          <a:p>
            <a:pPr marL="749808" lvl="1" indent="-457200">
              <a:buClr>
                <a:srgbClr val="9CA383"/>
              </a:buClr>
              <a:buFont typeface="+mj-lt"/>
              <a:buAutoNum type="alphaLcPeriod"/>
            </a:pPr>
            <a:endParaRPr lang="en-US" dirty="0"/>
          </a:p>
        </p:txBody>
      </p:sp>
    </p:spTree>
    <p:extLst>
      <p:ext uri="{BB962C8B-B14F-4D97-AF65-F5344CB8AC3E}">
        <p14:creationId xmlns:p14="http://schemas.microsoft.com/office/powerpoint/2010/main" val="397058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fontScale="90000"/>
          </a:bodyPr>
          <a:lstStyle/>
          <a:p>
            <a:r>
              <a:rPr lang="en-US" dirty="0"/>
              <a:t>My Background</a:t>
            </a:r>
            <a:br>
              <a:rPr lang="en-US" dirty="0"/>
            </a:br>
            <a:r>
              <a:rPr lang="en-US" sz="3800" i="1" dirty="0">
                <a:solidFill>
                  <a:srgbClr val="9CA383"/>
                </a:solidFill>
              </a:rPr>
              <a:t>“Pay no attention to the man behind the curtain”</a:t>
            </a:r>
          </a:p>
        </p:txBody>
      </p:sp>
      <p:sp>
        <p:nvSpPr>
          <p:cNvPr id="5" name="Content Placeholder 4">
            <a:extLst>
              <a:ext uri="{FF2B5EF4-FFF2-40B4-BE49-F238E27FC236}">
                <a16:creationId xmlns:a16="http://schemas.microsoft.com/office/drawing/2014/main" id="{421A27F3-C459-46E8-8C69-A8F667AFA193}"/>
              </a:ext>
            </a:extLst>
          </p:cNvPr>
          <p:cNvSpPr>
            <a:spLocks noGrp="1"/>
          </p:cNvSpPr>
          <p:nvPr>
            <p:ph idx="1"/>
          </p:nvPr>
        </p:nvSpPr>
        <p:spPr>
          <a:xfrm>
            <a:off x="2486723" y="2063598"/>
            <a:ext cx="9032486" cy="1334292"/>
          </a:xfrm>
        </p:spPr>
        <p:txBody>
          <a:bodyPr>
            <a:noAutofit/>
          </a:bodyPr>
          <a:lstStyle/>
          <a:p>
            <a:pPr marL="0" indent="0">
              <a:lnSpc>
                <a:spcPct val="100000"/>
              </a:lnSpc>
              <a:buClr>
                <a:schemeClr val="tx2"/>
              </a:buClr>
              <a:buNone/>
            </a:pPr>
            <a:r>
              <a:rPr lang="en-US" sz="1610" dirty="0">
                <a:solidFill>
                  <a:schemeClr val="tx1"/>
                </a:solidFill>
              </a:rPr>
              <a:t>I have spent the last 15 years analyzing companies in various capacities. After earning a BSBA in Finance, MS in Accounting and MBA from Northeastern University, I began my professional career at PricewaterhouseCoopers (PwC) in New York as an Assurance Associate in the Financial Services practice. At PwC, I participated in a rotational assignment within the Financial Service Research Institute studying the bank mergers of the 2008 financial crisis, drawing on my previous experience as a bank examiner</a:t>
            </a:r>
          </a:p>
        </p:txBody>
      </p:sp>
      <p:sp>
        <p:nvSpPr>
          <p:cNvPr id="14" name="Content Placeholder 4">
            <a:extLst>
              <a:ext uri="{FF2B5EF4-FFF2-40B4-BE49-F238E27FC236}">
                <a16:creationId xmlns:a16="http://schemas.microsoft.com/office/drawing/2014/main" id="{A3C7B6F9-BC00-416A-8A80-40ACB0E2B092}"/>
              </a:ext>
            </a:extLst>
          </p:cNvPr>
          <p:cNvSpPr txBox="1">
            <a:spLocks/>
          </p:cNvSpPr>
          <p:nvPr/>
        </p:nvSpPr>
        <p:spPr>
          <a:xfrm>
            <a:off x="1186489" y="3308682"/>
            <a:ext cx="10232360" cy="2412668"/>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Clr>
                <a:schemeClr val="tx2"/>
              </a:buClr>
              <a:buFont typeface="Calibri" panose="020F0502020204030204" pitchFamily="34" charset="0"/>
              <a:buNone/>
            </a:pPr>
            <a:r>
              <a:rPr lang="en-US" sz="1600" dirty="0">
                <a:solidFill>
                  <a:schemeClr val="tx1"/>
                </a:solidFill>
              </a:rPr>
              <a:t>with the Federal Deposit Insurance Corporation (FDIC).</a:t>
            </a:r>
          </a:p>
          <a:p>
            <a:pPr marL="0" indent="0">
              <a:lnSpc>
                <a:spcPct val="100000"/>
              </a:lnSpc>
              <a:buClr>
                <a:schemeClr val="tx2"/>
              </a:buClr>
              <a:buFont typeface="Calibri" panose="020F0502020204030204" pitchFamily="34" charset="0"/>
              <a:buNone/>
            </a:pPr>
            <a:r>
              <a:rPr lang="en-US" sz="1600" dirty="0">
                <a:solidFill>
                  <a:schemeClr val="tx1"/>
                </a:solidFill>
              </a:rPr>
              <a:t>After PwC, I spent five years at UBS where I worked first as a Capital Specialist, and then as an Equity Research Associate. In my research role I built and maintained earnings models, contributed to research reports, and participated in client conferences, covering the Semiconductor and Semiconductor Capital Equipment Industries. I then moved to General Electric Capital Corp in 2014 as a Risk Analyst where I built regression models to predict asset losses based on various macroeconomic scenarios. After the sale of most of GE Capital’s assets, I started a consulting firm which provides capital planning support to banks, in addition to running Gutenberg Research, a financial modeling community.</a:t>
            </a:r>
          </a:p>
          <a:p>
            <a:pPr marL="0" indent="0">
              <a:lnSpc>
                <a:spcPct val="100000"/>
              </a:lnSpc>
              <a:buClr>
                <a:schemeClr val="tx2"/>
              </a:buClr>
              <a:buFont typeface="Calibri" panose="020F0502020204030204" pitchFamily="34" charset="0"/>
              <a:buNone/>
            </a:pPr>
            <a:endParaRPr lang="en-US" sz="1500" dirty="0"/>
          </a:p>
        </p:txBody>
      </p:sp>
      <p:pic>
        <p:nvPicPr>
          <p:cNvPr id="10" name="Picture 9">
            <a:extLst>
              <a:ext uri="{FF2B5EF4-FFF2-40B4-BE49-F238E27FC236}">
                <a16:creationId xmlns:a16="http://schemas.microsoft.com/office/drawing/2014/main" id="{CCAA2FBE-7E64-4A88-898F-F39E8228972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37457" y="2169256"/>
            <a:ext cx="1115695" cy="1115695"/>
          </a:xfrm>
          <a:prstGeom prst="rect">
            <a:avLst/>
          </a:prstGeom>
          <a:effectLst>
            <a:softEdge rad="12700"/>
          </a:effectLst>
        </p:spPr>
      </p:pic>
    </p:spTree>
    <p:extLst>
      <p:ext uri="{BB962C8B-B14F-4D97-AF65-F5344CB8AC3E}">
        <p14:creationId xmlns:p14="http://schemas.microsoft.com/office/powerpoint/2010/main" val="341025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7D6A45-063F-4CBC-BB2E-B97D4D810D6C}"/>
              </a:ext>
            </a:extLst>
          </p:cNvPr>
          <p:cNvSpPr txBox="1"/>
          <p:nvPr/>
        </p:nvSpPr>
        <p:spPr>
          <a:xfrm>
            <a:off x="1193074" y="2046514"/>
            <a:ext cx="9962606" cy="27257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panose="020F0502020204030204"/>
              <a:ea typeface="+mn-ea"/>
              <a:cs typeface="+mn-cs"/>
            </a:endParaRPr>
          </a:p>
        </p:txBody>
      </p:sp>
      <p:sp>
        <p:nvSpPr>
          <p:cNvPr id="8" name="Content Placeholder 7">
            <a:extLst>
              <a:ext uri="{FF2B5EF4-FFF2-40B4-BE49-F238E27FC236}">
                <a16:creationId xmlns:a16="http://schemas.microsoft.com/office/drawing/2014/main" id="{829370DD-F877-4A2B-A4FB-96FE9EF8A346}"/>
              </a:ext>
            </a:extLst>
          </p:cNvPr>
          <p:cNvSpPr>
            <a:spLocks noGrp="1"/>
          </p:cNvSpPr>
          <p:nvPr>
            <p:ph idx="1"/>
          </p:nvPr>
        </p:nvSpPr>
        <p:spPr/>
        <p:txBody>
          <a:bodyPr>
            <a:normAutofit/>
          </a:bodyPr>
          <a:lstStyle/>
          <a:p>
            <a:pPr marL="0" indent="0" algn="ctr">
              <a:buNone/>
            </a:pPr>
            <a:endParaRPr lang="en-US" sz="2400" i="1" dirty="0"/>
          </a:p>
          <a:p>
            <a:pPr marL="0" indent="0" algn="ctr">
              <a:buNone/>
            </a:pPr>
            <a:endParaRPr lang="en-US" sz="2400" i="1" dirty="0"/>
          </a:p>
          <a:p>
            <a:pPr marL="0" indent="0" algn="ctr">
              <a:buNone/>
            </a:pPr>
            <a:r>
              <a:rPr lang="en-US" sz="2400" i="1" dirty="0"/>
              <a:t>© Gutenberg Research LLC 2023. All Rights Reserved.</a:t>
            </a:r>
          </a:p>
        </p:txBody>
      </p:sp>
    </p:spTree>
    <p:extLst>
      <p:ext uri="{BB962C8B-B14F-4D97-AF65-F5344CB8AC3E}">
        <p14:creationId xmlns:p14="http://schemas.microsoft.com/office/powerpoint/2010/main" val="277295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177670" cy="1450757"/>
          </a:xfrm>
        </p:spPr>
        <p:txBody>
          <a:bodyPr vert="horz" lIns="91440" tIns="45720" rIns="91440" bIns="45720" rtlCol="0">
            <a:normAutofit/>
          </a:bodyPr>
          <a:lstStyle/>
          <a:p>
            <a:r>
              <a:rPr lang="en-US" dirty="0"/>
              <a:t>Objectives For This Session</a:t>
            </a:r>
            <a:br>
              <a:rPr lang="en-US" dirty="0"/>
            </a:br>
            <a:r>
              <a:rPr lang="en-US" i="1" dirty="0">
                <a:solidFill>
                  <a:srgbClr val="9CA383"/>
                </a:solidFill>
              </a:rPr>
              <a:t>Scraping the surface of modeling</a:t>
            </a:r>
          </a:p>
        </p:txBody>
      </p:sp>
      <p:sp>
        <p:nvSpPr>
          <p:cNvPr id="5" name="Content Placeholder 4">
            <a:extLst>
              <a:ext uri="{FF2B5EF4-FFF2-40B4-BE49-F238E27FC236}">
                <a16:creationId xmlns:a16="http://schemas.microsoft.com/office/drawing/2014/main" id="{421A27F3-C459-46E8-8C69-A8F667AFA193}"/>
              </a:ext>
            </a:extLst>
          </p:cNvPr>
          <p:cNvSpPr>
            <a:spLocks noGrp="1"/>
          </p:cNvSpPr>
          <p:nvPr>
            <p:ph idx="1"/>
          </p:nvPr>
        </p:nvSpPr>
        <p:spPr>
          <a:xfrm>
            <a:off x="1097279" y="2108201"/>
            <a:ext cx="10268373" cy="3760891"/>
          </a:xfrm>
        </p:spPr>
        <p:txBody>
          <a:bodyPr/>
          <a:lstStyle/>
          <a:p>
            <a:pPr>
              <a:buClr>
                <a:srgbClr val="9CA383"/>
              </a:buClr>
              <a:buFont typeface="Arial" panose="020B0604020202020204" pitchFamily="34" charset="0"/>
              <a:buChar char="•"/>
            </a:pPr>
            <a:r>
              <a:rPr lang="en-US" dirty="0"/>
              <a:t> Provide a high-level understanding of financial modeling. </a:t>
            </a:r>
          </a:p>
          <a:p>
            <a:pPr>
              <a:buClr>
                <a:srgbClr val="9CA383"/>
              </a:buClr>
              <a:buFont typeface="Arial" panose="020B0604020202020204" pitchFamily="34" charset="0"/>
              <a:buChar char="•"/>
            </a:pPr>
            <a:r>
              <a:rPr lang="en-US" dirty="0"/>
              <a:t> Learn how to adjust a dynamic model to create an earnings forecast based on altered model inputs.</a:t>
            </a:r>
          </a:p>
          <a:p>
            <a:pPr>
              <a:buClr>
                <a:srgbClr val="9CA383"/>
              </a:buClr>
              <a:buFont typeface="Arial" panose="020B0604020202020204" pitchFamily="34" charset="0"/>
              <a:buChar char="•"/>
            </a:pPr>
            <a:r>
              <a:rPr lang="en-US" dirty="0"/>
              <a:t> Give you an example model (Starbucks) to experiment with.</a:t>
            </a:r>
          </a:p>
        </p:txBody>
      </p:sp>
    </p:spTree>
    <p:extLst>
      <p:ext uri="{BB962C8B-B14F-4D97-AF65-F5344CB8AC3E}">
        <p14:creationId xmlns:p14="http://schemas.microsoft.com/office/powerpoint/2010/main" val="344897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79" y="286603"/>
            <a:ext cx="10090205" cy="1450757"/>
          </a:xfrm>
        </p:spPr>
        <p:txBody>
          <a:bodyPr vert="horz" lIns="91440" tIns="45720" rIns="91440" bIns="45720" rtlCol="0">
            <a:normAutofit fontScale="90000"/>
          </a:bodyPr>
          <a:lstStyle/>
          <a:p>
            <a:r>
              <a:rPr lang="en-US" dirty="0"/>
              <a:t>Introduction to Financial Modeling</a:t>
            </a:r>
            <a:br>
              <a:rPr lang="en-US" dirty="0"/>
            </a:br>
            <a:r>
              <a:rPr lang="en-US" i="1" dirty="0">
                <a:solidFill>
                  <a:srgbClr val="9CA383"/>
                </a:solidFill>
              </a:rPr>
              <a:t>Agenda</a:t>
            </a:r>
          </a:p>
        </p:txBody>
      </p:sp>
      <p:sp>
        <p:nvSpPr>
          <p:cNvPr id="5" name="Content Placeholder 4">
            <a:extLst>
              <a:ext uri="{FF2B5EF4-FFF2-40B4-BE49-F238E27FC236}">
                <a16:creationId xmlns:a16="http://schemas.microsoft.com/office/drawing/2014/main" id="{421A27F3-C459-46E8-8C69-A8F667AFA193}"/>
              </a:ext>
            </a:extLst>
          </p:cNvPr>
          <p:cNvSpPr>
            <a:spLocks noGrp="1"/>
          </p:cNvSpPr>
          <p:nvPr>
            <p:ph idx="1"/>
          </p:nvPr>
        </p:nvSpPr>
        <p:spPr>
          <a:xfrm>
            <a:off x="1097279" y="2108201"/>
            <a:ext cx="10552529" cy="3760891"/>
          </a:xfrm>
        </p:spPr>
        <p:txBody>
          <a:bodyPr>
            <a:normAutofit/>
          </a:bodyPr>
          <a:lstStyle/>
          <a:p>
            <a:pPr marL="514350" indent="-514350">
              <a:buClr>
                <a:srgbClr val="9CA383"/>
              </a:buClr>
              <a:buFont typeface="+mj-lt"/>
              <a:buAutoNum type="romanUcPeriod"/>
            </a:pPr>
            <a:r>
              <a:rPr lang="en-US" dirty="0"/>
              <a:t>Background information about financial modeling in general </a:t>
            </a:r>
          </a:p>
          <a:p>
            <a:pPr marL="514350" indent="-514350">
              <a:buClr>
                <a:srgbClr val="9CA383"/>
              </a:buClr>
              <a:buFont typeface="+mj-lt"/>
              <a:buAutoNum type="romanUcPeriod"/>
            </a:pPr>
            <a:r>
              <a:rPr lang="en-US" dirty="0"/>
              <a:t>An overview of the model we will use for our demonstration</a:t>
            </a:r>
          </a:p>
          <a:p>
            <a:pPr lvl="3">
              <a:buClr>
                <a:srgbClr val="9CA383"/>
              </a:buClr>
              <a:buFont typeface="Arial" panose="020B0604020202020204" pitchFamily="34" charset="0"/>
              <a:buChar char="•"/>
            </a:pPr>
            <a:r>
              <a:rPr lang="en-US" dirty="0"/>
              <a:t>The model is designed to forecast results for Starbucks Corp (SBUX) </a:t>
            </a:r>
          </a:p>
          <a:p>
            <a:pPr lvl="3">
              <a:buClr>
                <a:srgbClr val="9CA383"/>
              </a:buClr>
              <a:buFont typeface="Arial" panose="020B0604020202020204" pitchFamily="34" charset="0"/>
              <a:buChar char="•"/>
            </a:pPr>
            <a:r>
              <a:rPr lang="en-US" dirty="0"/>
              <a:t>The equations are setup to capture the primary links between the financial statements, and </a:t>
            </a:r>
          </a:p>
          <a:p>
            <a:pPr lvl="3">
              <a:buClr>
                <a:srgbClr val="9CA383"/>
              </a:buClr>
              <a:buFont typeface="Arial" panose="020B0604020202020204" pitchFamily="34" charset="0"/>
              <a:buChar char="•"/>
            </a:pPr>
            <a:r>
              <a:rPr lang="en-US" dirty="0"/>
              <a:t>Considers the metrics management uses to analyze their results.</a:t>
            </a:r>
          </a:p>
          <a:p>
            <a:pPr marL="514350" indent="-514350">
              <a:buClr>
                <a:srgbClr val="9CA383"/>
              </a:buClr>
              <a:buFont typeface="+mj-lt"/>
              <a:buAutoNum type="romanUcPeriod"/>
            </a:pPr>
            <a:r>
              <a:rPr lang="en-US" dirty="0"/>
              <a:t>Model Demonstration</a:t>
            </a:r>
          </a:p>
          <a:p>
            <a:pPr lvl="3">
              <a:buClr>
                <a:srgbClr val="9CA383"/>
              </a:buClr>
              <a:buFont typeface="Arial" panose="020B0604020202020204" pitchFamily="34" charset="0"/>
              <a:buChar char="•"/>
            </a:pPr>
            <a:r>
              <a:rPr lang="en-US" dirty="0"/>
              <a:t>Start with high-level review of the model</a:t>
            </a:r>
          </a:p>
          <a:p>
            <a:pPr lvl="3">
              <a:buClr>
                <a:srgbClr val="9CA383"/>
              </a:buClr>
              <a:buFont typeface="Arial" panose="020B0604020202020204" pitchFamily="34" charset="0"/>
              <a:buChar char="•"/>
            </a:pPr>
            <a:r>
              <a:rPr lang="en-US" dirty="0"/>
              <a:t>Adjust the inputs to calibrate the model to meet management’s guidance</a:t>
            </a:r>
          </a:p>
          <a:p>
            <a:pPr marL="457200" indent="-457200">
              <a:buClr>
                <a:srgbClr val="9CA383"/>
              </a:buClr>
              <a:buFont typeface="+mj-lt"/>
              <a:buAutoNum type="arabicPeriod"/>
            </a:pPr>
            <a:endParaRPr lang="en-US" dirty="0"/>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44236EBF-3ACD-4A43-9045-4E4AFB13D261}"/>
              </a:ext>
            </a:extLst>
          </p:cNvPr>
          <p:cNvPicPr>
            <a:picLocks noChangeAspect="1"/>
          </p:cNvPicPr>
          <p:nvPr/>
        </p:nvPicPr>
        <p:blipFill rotWithShape="1">
          <a:blip r:embed="rId2"/>
          <a:srcRect l="2109" t="1709"/>
          <a:stretch/>
        </p:blipFill>
        <p:spPr>
          <a:xfrm>
            <a:off x="8942026" y="2060649"/>
            <a:ext cx="2245458" cy="2921259"/>
          </a:xfrm>
          <a:prstGeom prst="rect">
            <a:avLst/>
          </a:prstGeom>
          <a:ln>
            <a:solidFill>
              <a:schemeClr val="tx1"/>
            </a:solidFill>
          </a:ln>
        </p:spPr>
      </p:pic>
    </p:spTree>
    <p:extLst>
      <p:ext uri="{BB962C8B-B14F-4D97-AF65-F5344CB8AC3E}">
        <p14:creationId xmlns:p14="http://schemas.microsoft.com/office/powerpoint/2010/main" val="124014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dirty="0"/>
              <a:t>I. Background Information</a:t>
            </a:r>
            <a:br>
              <a:rPr lang="en-US" dirty="0"/>
            </a:br>
            <a:r>
              <a:rPr lang="en-US" i="1" dirty="0">
                <a:solidFill>
                  <a:srgbClr val="9CA383"/>
                </a:solidFill>
              </a:rPr>
              <a:t>What is a model?</a:t>
            </a:r>
          </a:p>
        </p:txBody>
      </p:sp>
      <p:sp>
        <p:nvSpPr>
          <p:cNvPr id="5" name="Content Placeholder 4">
            <a:extLst>
              <a:ext uri="{FF2B5EF4-FFF2-40B4-BE49-F238E27FC236}">
                <a16:creationId xmlns:a16="http://schemas.microsoft.com/office/drawing/2014/main" id="{421A27F3-C459-46E8-8C69-A8F667AFA193}"/>
              </a:ext>
            </a:extLst>
          </p:cNvPr>
          <p:cNvSpPr>
            <a:spLocks noGrp="1"/>
          </p:cNvSpPr>
          <p:nvPr>
            <p:ph idx="1"/>
          </p:nvPr>
        </p:nvSpPr>
        <p:spPr/>
        <p:txBody>
          <a:bodyPr>
            <a:normAutofit fontScale="92500" lnSpcReduction="10000"/>
          </a:bodyPr>
          <a:lstStyle/>
          <a:p>
            <a:pPr>
              <a:buClr>
                <a:srgbClr val="9CA383"/>
              </a:buClr>
              <a:buFont typeface="Arial" panose="020B0604020202020204" pitchFamily="34" charset="0"/>
              <a:buChar char="•"/>
            </a:pPr>
            <a:r>
              <a:rPr lang="en-US" dirty="0"/>
              <a:t> The term “</a:t>
            </a:r>
            <a:r>
              <a:rPr lang="en-US" i="1" dirty="0"/>
              <a:t>model</a:t>
            </a:r>
            <a:r>
              <a:rPr lang="en-US" dirty="0"/>
              <a:t>” describes different tools depending on the context in which it is used.</a:t>
            </a:r>
          </a:p>
          <a:p>
            <a:pPr>
              <a:buClr>
                <a:srgbClr val="9CA383"/>
              </a:buClr>
              <a:buFont typeface="Arial" panose="020B0604020202020204" pitchFamily="34" charset="0"/>
              <a:buChar char="•"/>
            </a:pPr>
            <a:r>
              <a:rPr lang="en-US" dirty="0"/>
              <a:t> For the purpose of an equity research model, we are describing a financial scenario for a specific company (</a:t>
            </a:r>
            <a:r>
              <a:rPr lang="en-US" b="1" i="1" dirty="0">
                <a:solidFill>
                  <a:srgbClr val="9CA383"/>
                </a:solidFill>
              </a:rPr>
              <a:t>output</a:t>
            </a:r>
            <a:r>
              <a:rPr lang="en-US" dirty="0"/>
              <a:t>), based on a collection of forecast opinions (</a:t>
            </a:r>
            <a:r>
              <a:rPr lang="en-US" b="1" i="1" dirty="0">
                <a:solidFill>
                  <a:srgbClr val="9CA383"/>
                </a:solidFill>
              </a:rPr>
              <a:t>inputs</a:t>
            </a:r>
            <a:r>
              <a:rPr lang="en-US" dirty="0"/>
              <a:t>).</a:t>
            </a:r>
          </a:p>
          <a:p>
            <a:pPr lvl="1">
              <a:buClr>
                <a:srgbClr val="9CA383"/>
              </a:buClr>
              <a:buFont typeface="Arial" panose="020B0604020202020204" pitchFamily="34" charset="0"/>
              <a:buChar char="•"/>
            </a:pPr>
            <a:r>
              <a:rPr lang="en-US" dirty="0"/>
              <a:t>A sell-side analyst’s model output typically takes the form of the three primary financial statements (Income Statement, Balance Sheet, and Cash Flow Statement).</a:t>
            </a:r>
          </a:p>
          <a:p>
            <a:pPr>
              <a:buClr>
                <a:srgbClr val="9CA383"/>
              </a:buClr>
              <a:buFont typeface="Arial" panose="020B0604020202020204" pitchFamily="34" charset="0"/>
              <a:buChar char="•"/>
            </a:pPr>
            <a:r>
              <a:rPr lang="en-US" dirty="0"/>
              <a:t> An earnings model should be dynamic, meaning any of the key inputs can be changed to calculate a new forecast scenario. </a:t>
            </a:r>
          </a:p>
          <a:p>
            <a:pPr>
              <a:buClr>
                <a:srgbClr val="9CA383"/>
              </a:buClr>
              <a:buFont typeface="Arial" panose="020B0604020202020204" pitchFamily="34" charset="0"/>
              <a:buChar char="•"/>
            </a:pPr>
            <a:r>
              <a:rPr lang="en-US" dirty="0"/>
              <a:t> The overarching idea is to have a reasonable basis for your forecast or investment recommendations </a:t>
            </a:r>
          </a:p>
          <a:p>
            <a:pPr lvl="1">
              <a:buClr>
                <a:srgbClr val="9CA383"/>
              </a:buClr>
              <a:buFont typeface="Arial" panose="020B0604020202020204" pitchFamily="34" charset="0"/>
              <a:buChar char="•"/>
            </a:pPr>
            <a:r>
              <a:rPr lang="en-US" dirty="0"/>
              <a:t>Keep this in mind when you are pitching stocks. Everyone understands the limitations of forecasting.</a:t>
            </a:r>
          </a:p>
          <a:p>
            <a:pPr>
              <a:buClr>
                <a:srgbClr val="9CA383"/>
              </a:buClr>
              <a:buFont typeface="Arial" panose="020B0604020202020204" pitchFamily="34" charset="0"/>
              <a:buChar char="•"/>
            </a:pPr>
            <a:r>
              <a:rPr lang="en-US" dirty="0"/>
              <a:t> Discuss an example from a professional analyst</a:t>
            </a:r>
          </a:p>
          <a:p>
            <a:pPr marL="749808" lvl="1" indent="-457200">
              <a:buClr>
                <a:srgbClr val="9CA383"/>
              </a:buClr>
              <a:buFont typeface="+mj-lt"/>
              <a:buAutoNum type="alphaLcPeriod"/>
            </a:pPr>
            <a:endParaRPr lang="en-US" dirty="0"/>
          </a:p>
        </p:txBody>
      </p:sp>
      <p:pic>
        <p:nvPicPr>
          <p:cNvPr id="7" name="Picture 6" descr="A picture containing sitting, monitor, screen, holding">
            <a:hlinkClick r:id="rId2"/>
            <a:extLst>
              <a:ext uri="{FF2B5EF4-FFF2-40B4-BE49-F238E27FC236}">
                <a16:creationId xmlns:a16="http://schemas.microsoft.com/office/drawing/2014/main" id="{7473BC61-B2C5-F4AB-76F6-D7237A049A06}"/>
              </a:ext>
            </a:extLst>
          </p:cNvPr>
          <p:cNvPicPr>
            <a:picLocks noChangeAspect="1"/>
          </p:cNvPicPr>
          <p:nvPr/>
        </p:nvPicPr>
        <p:blipFill>
          <a:blip r:embed="rId3"/>
          <a:stretch>
            <a:fillRect/>
          </a:stretch>
        </p:blipFill>
        <p:spPr>
          <a:xfrm>
            <a:off x="6857593" y="5443981"/>
            <a:ext cx="2354784" cy="1230737"/>
          </a:xfrm>
          <a:prstGeom prst="rect">
            <a:avLst/>
          </a:prstGeom>
        </p:spPr>
      </p:pic>
      <p:sp>
        <p:nvSpPr>
          <p:cNvPr id="8" name="Content Placeholder 3">
            <a:extLst>
              <a:ext uri="{FF2B5EF4-FFF2-40B4-BE49-F238E27FC236}">
                <a16:creationId xmlns:a16="http://schemas.microsoft.com/office/drawing/2014/main" id="{536781A9-0417-5CF0-2031-A5F873C4CD1D}"/>
              </a:ext>
            </a:extLst>
          </p:cNvPr>
          <p:cNvSpPr txBox="1">
            <a:spLocks/>
          </p:cNvSpPr>
          <p:nvPr/>
        </p:nvSpPr>
        <p:spPr>
          <a:xfrm>
            <a:off x="9324786" y="5443982"/>
            <a:ext cx="2475949" cy="1230737"/>
          </a:xfrm>
          <a:prstGeom prst="rect">
            <a:avLst/>
          </a:prstGeom>
          <a:solidFill>
            <a:schemeClr val="bg1"/>
          </a:solidFill>
          <a:ln>
            <a:solidFill>
              <a:schemeClr val="tx2"/>
            </a:solidFill>
          </a:ln>
        </p:spPr>
        <p:txBody>
          <a:bodyPr vert="horz" lIns="0" tIns="45720" rIns="0" bIns="45720" rtlCol="0">
            <a:normAutofit fontScale="700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Carson Block calls sell-side analysts “</a:t>
            </a:r>
            <a:r>
              <a:rPr lang="en-US" dirty="0">
                <a:hlinkClick r:id="rId2"/>
              </a:rPr>
              <a:t>dating service for institutional investors</a:t>
            </a:r>
            <a:r>
              <a:rPr lang="en-US" dirty="0"/>
              <a:t>” should be  “taken as seriously as a 5-year-old kid” (starts at 3:34)</a:t>
            </a:r>
          </a:p>
        </p:txBody>
      </p:sp>
    </p:spTree>
    <p:extLst>
      <p:ext uri="{BB962C8B-B14F-4D97-AF65-F5344CB8AC3E}">
        <p14:creationId xmlns:p14="http://schemas.microsoft.com/office/powerpoint/2010/main" val="208392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341F4-95A8-55AE-C478-4399457E83C1}"/>
              </a:ext>
            </a:extLst>
          </p:cNvPr>
          <p:cNvSpPr>
            <a:spLocks noGrp="1"/>
          </p:cNvSpPr>
          <p:nvPr>
            <p:ph type="title"/>
          </p:nvPr>
        </p:nvSpPr>
        <p:spPr/>
        <p:txBody>
          <a:bodyPr>
            <a:normAutofit/>
          </a:bodyPr>
          <a:lstStyle/>
          <a:p>
            <a:r>
              <a:rPr lang="en-US" dirty="0"/>
              <a:t>II. Overview of the SBUX Model</a:t>
            </a:r>
            <a:br>
              <a:rPr lang="en-US" dirty="0"/>
            </a:br>
            <a:r>
              <a:rPr lang="en-US" i="1" dirty="0">
                <a:solidFill>
                  <a:srgbClr val="9CA383"/>
                </a:solidFill>
              </a:rPr>
              <a:t>The links between the financials</a:t>
            </a:r>
            <a:endParaRPr lang="en-US" dirty="0"/>
          </a:p>
        </p:txBody>
      </p:sp>
      <p:pic>
        <p:nvPicPr>
          <p:cNvPr id="15" name="Picture 14" descr="A picture containing graphical user interface&#10;&#10;Description automatically generated">
            <a:extLst>
              <a:ext uri="{FF2B5EF4-FFF2-40B4-BE49-F238E27FC236}">
                <a16:creationId xmlns:a16="http://schemas.microsoft.com/office/drawing/2014/main" id="{4CD09CCD-F092-2ED9-D39F-7F96A49E5CDD}"/>
              </a:ext>
            </a:extLst>
          </p:cNvPr>
          <p:cNvPicPr>
            <a:picLocks noChangeAspect="1"/>
          </p:cNvPicPr>
          <p:nvPr/>
        </p:nvPicPr>
        <p:blipFill>
          <a:blip r:embed="rId3"/>
          <a:stretch>
            <a:fillRect/>
          </a:stretch>
        </p:blipFill>
        <p:spPr>
          <a:xfrm>
            <a:off x="7921940" y="2093325"/>
            <a:ext cx="4185943" cy="4240695"/>
          </a:xfrm>
          <a:prstGeom prst="rect">
            <a:avLst/>
          </a:prstGeom>
        </p:spPr>
      </p:pic>
      <p:grpSp>
        <p:nvGrpSpPr>
          <p:cNvPr id="19" name="Group 18">
            <a:extLst>
              <a:ext uri="{FF2B5EF4-FFF2-40B4-BE49-F238E27FC236}">
                <a16:creationId xmlns:a16="http://schemas.microsoft.com/office/drawing/2014/main" id="{AC47A522-AF12-B440-444E-2B48A0E24F0F}"/>
              </a:ext>
            </a:extLst>
          </p:cNvPr>
          <p:cNvGrpSpPr/>
          <p:nvPr/>
        </p:nvGrpSpPr>
        <p:grpSpPr>
          <a:xfrm>
            <a:off x="562966" y="2026362"/>
            <a:ext cx="2586368" cy="2959785"/>
            <a:chOff x="118191" y="2834639"/>
            <a:chExt cx="2586368" cy="2959785"/>
          </a:xfrm>
        </p:grpSpPr>
        <p:pic>
          <p:nvPicPr>
            <p:cNvPr id="13" name="Picture 12" descr="A picture containing background pattern&#10;&#10;Description automatically generated">
              <a:extLst>
                <a:ext uri="{FF2B5EF4-FFF2-40B4-BE49-F238E27FC236}">
                  <a16:creationId xmlns:a16="http://schemas.microsoft.com/office/drawing/2014/main" id="{701433B9-46E1-0F6B-0838-4E96EE14C7AB}"/>
                </a:ext>
              </a:extLst>
            </p:cNvPr>
            <p:cNvPicPr>
              <a:picLocks noChangeAspect="1"/>
            </p:cNvPicPr>
            <p:nvPr/>
          </p:nvPicPr>
          <p:blipFill rotWithShape="1">
            <a:blip r:embed="rId4"/>
            <a:srcRect r="59752"/>
            <a:stretch/>
          </p:blipFill>
          <p:spPr>
            <a:xfrm>
              <a:off x="118191" y="2834639"/>
              <a:ext cx="1869106" cy="2959785"/>
            </a:xfrm>
            <a:prstGeom prst="rect">
              <a:avLst/>
            </a:prstGeom>
          </p:spPr>
        </p:pic>
        <p:pic>
          <p:nvPicPr>
            <p:cNvPr id="18" name="Picture 17" descr="A picture containing background pattern&#10;&#10;Description automatically generated">
              <a:extLst>
                <a:ext uri="{FF2B5EF4-FFF2-40B4-BE49-F238E27FC236}">
                  <a16:creationId xmlns:a16="http://schemas.microsoft.com/office/drawing/2014/main" id="{8A865352-DAE2-27F2-B62A-4F8E9EBF50C2}"/>
                </a:ext>
              </a:extLst>
            </p:cNvPr>
            <p:cNvPicPr>
              <a:picLocks noChangeAspect="1"/>
            </p:cNvPicPr>
            <p:nvPr/>
          </p:nvPicPr>
          <p:blipFill rotWithShape="1">
            <a:blip r:embed="rId4"/>
            <a:srcRect l="84510"/>
            <a:stretch/>
          </p:blipFill>
          <p:spPr>
            <a:xfrm>
              <a:off x="1985187" y="2834639"/>
              <a:ext cx="719372" cy="2959785"/>
            </a:xfrm>
            <a:prstGeom prst="rect">
              <a:avLst/>
            </a:prstGeom>
          </p:spPr>
        </p:pic>
      </p:grpSp>
      <p:grpSp>
        <p:nvGrpSpPr>
          <p:cNvPr id="23" name="Group 22">
            <a:extLst>
              <a:ext uri="{FF2B5EF4-FFF2-40B4-BE49-F238E27FC236}">
                <a16:creationId xmlns:a16="http://schemas.microsoft.com/office/drawing/2014/main" id="{63B88B03-E49C-0E05-841C-D6295C687E6E}"/>
              </a:ext>
            </a:extLst>
          </p:cNvPr>
          <p:cNvGrpSpPr/>
          <p:nvPr/>
        </p:nvGrpSpPr>
        <p:grpSpPr>
          <a:xfrm>
            <a:off x="3920804" y="1920897"/>
            <a:ext cx="3166711" cy="4353917"/>
            <a:chOff x="8440109" y="1980103"/>
            <a:chExt cx="3166711" cy="4353917"/>
          </a:xfrm>
        </p:grpSpPr>
        <p:pic>
          <p:nvPicPr>
            <p:cNvPr id="17" name="Picture 16" descr="A picture containing table&#10;&#10;Description automatically generated">
              <a:extLst>
                <a:ext uri="{FF2B5EF4-FFF2-40B4-BE49-F238E27FC236}">
                  <a16:creationId xmlns:a16="http://schemas.microsoft.com/office/drawing/2014/main" id="{BF8C5BCB-A5F1-C7B8-CB12-9A8997345DC8}"/>
                </a:ext>
              </a:extLst>
            </p:cNvPr>
            <p:cNvPicPr>
              <a:picLocks noChangeAspect="1"/>
            </p:cNvPicPr>
            <p:nvPr/>
          </p:nvPicPr>
          <p:blipFill rotWithShape="1">
            <a:blip r:embed="rId5"/>
            <a:srcRect r="42247" b="1186"/>
            <a:stretch/>
          </p:blipFill>
          <p:spPr>
            <a:xfrm>
              <a:off x="8440109" y="1980103"/>
              <a:ext cx="2527409" cy="4302285"/>
            </a:xfrm>
            <a:prstGeom prst="rect">
              <a:avLst/>
            </a:prstGeom>
          </p:spPr>
        </p:pic>
        <p:pic>
          <p:nvPicPr>
            <p:cNvPr id="20" name="Picture 19" descr="A picture containing table&#10;&#10;Description automatically generated">
              <a:extLst>
                <a:ext uri="{FF2B5EF4-FFF2-40B4-BE49-F238E27FC236}">
                  <a16:creationId xmlns:a16="http://schemas.microsoft.com/office/drawing/2014/main" id="{F2787708-005F-A72C-81DC-3DCEAFFCFCCF}"/>
                </a:ext>
              </a:extLst>
            </p:cNvPr>
            <p:cNvPicPr>
              <a:picLocks noChangeAspect="1"/>
            </p:cNvPicPr>
            <p:nvPr/>
          </p:nvPicPr>
          <p:blipFill rotWithShape="1">
            <a:blip r:embed="rId5"/>
            <a:srcRect l="85392"/>
            <a:stretch/>
          </p:blipFill>
          <p:spPr>
            <a:xfrm>
              <a:off x="10967518" y="1980103"/>
              <a:ext cx="639302" cy="4353917"/>
            </a:xfrm>
            <a:prstGeom prst="rect">
              <a:avLst/>
            </a:prstGeom>
          </p:spPr>
        </p:pic>
      </p:grpSp>
      <p:cxnSp>
        <p:nvCxnSpPr>
          <p:cNvPr id="25" name="Straight Arrow Connector 24">
            <a:extLst>
              <a:ext uri="{FF2B5EF4-FFF2-40B4-BE49-F238E27FC236}">
                <a16:creationId xmlns:a16="http://schemas.microsoft.com/office/drawing/2014/main" id="{90EC1430-92D4-F2E6-8983-11C8446A67D4}"/>
              </a:ext>
            </a:extLst>
          </p:cNvPr>
          <p:cNvCxnSpPr>
            <a:cxnSpLocks/>
          </p:cNvCxnSpPr>
          <p:nvPr/>
        </p:nvCxnSpPr>
        <p:spPr>
          <a:xfrm flipV="1">
            <a:off x="3188041" y="2216927"/>
            <a:ext cx="732763" cy="1929623"/>
          </a:xfrm>
          <a:prstGeom prst="straightConnector1">
            <a:avLst/>
          </a:prstGeom>
          <a:ln>
            <a:solidFill>
              <a:srgbClr val="9CA38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AEE8590-E8F8-AFE8-A55E-DCCB93176BAD}"/>
              </a:ext>
            </a:extLst>
          </p:cNvPr>
          <p:cNvCxnSpPr>
            <a:cxnSpLocks/>
          </p:cNvCxnSpPr>
          <p:nvPr/>
        </p:nvCxnSpPr>
        <p:spPr>
          <a:xfrm>
            <a:off x="7087515" y="5380067"/>
            <a:ext cx="911840" cy="361730"/>
          </a:xfrm>
          <a:prstGeom prst="straightConnector1">
            <a:avLst/>
          </a:prstGeom>
          <a:ln>
            <a:solidFill>
              <a:srgbClr val="9CA383"/>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A5EFAD8-FF76-BEF1-33E3-E36D7678A754}"/>
              </a:ext>
            </a:extLst>
          </p:cNvPr>
          <p:cNvCxnSpPr>
            <a:cxnSpLocks/>
          </p:cNvCxnSpPr>
          <p:nvPr/>
        </p:nvCxnSpPr>
        <p:spPr>
          <a:xfrm>
            <a:off x="7076184" y="2216927"/>
            <a:ext cx="845756" cy="3490453"/>
          </a:xfrm>
          <a:prstGeom prst="line">
            <a:avLst/>
          </a:prstGeom>
          <a:ln>
            <a:solidFill>
              <a:srgbClr val="9CA38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560998C-D0F4-3ABB-495F-1794D6FDF535}"/>
              </a:ext>
            </a:extLst>
          </p:cNvPr>
          <p:cNvCxnSpPr>
            <a:cxnSpLocks/>
          </p:cNvCxnSpPr>
          <p:nvPr/>
        </p:nvCxnSpPr>
        <p:spPr>
          <a:xfrm>
            <a:off x="7087515" y="5489740"/>
            <a:ext cx="845756" cy="217640"/>
          </a:xfrm>
          <a:prstGeom prst="line">
            <a:avLst/>
          </a:prstGeom>
          <a:ln>
            <a:solidFill>
              <a:srgbClr val="9CA3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98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341F4-95A8-55AE-C478-4399457E83C1}"/>
              </a:ext>
            </a:extLst>
          </p:cNvPr>
          <p:cNvSpPr>
            <a:spLocks noGrp="1"/>
          </p:cNvSpPr>
          <p:nvPr>
            <p:ph type="title"/>
          </p:nvPr>
        </p:nvSpPr>
        <p:spPr/>
        <p:txBody>
          <a:bodyPr>
            <a:normAutofit/>
          </a:bodyPr>
          <a:lstStyle/>
          <a:p>
            <a:r>
              <a:rPr lang="en-US" dirty="0"/>
              <a:t>II. Overview of the SBUX Model</a:t>
            </a:r>
            <a:br>
              <a:rPr lang="en-US" dirty="0"/>
            </a:br>
            <a:r>
              <a:rPr lang="en-US" i="1" dirty="0">
                <a:solidFill>
                  <a:srgbClr val="9CA383"/>
                </a:solidFill>
              </a:rPr>
              <a:t>The links between the financials</a:t>
            </a:r>
            <a:endParaRPr lang="en-US" dirty="0"/>
          </a:p>
        </p:txBody>
      </p:sp>
      <p:sp>
        <p:nvSpPr>
          <p:cNvPr id="3" name="Content Placeholder 4">
            <a:extLst>
              <a:ext uri="{FF2B5EF4-FFF2-40B4-BE49-F238E27FC236}">
                <a16:creationId xmlns:a16="http://schemas.microsoft.com/office/drawing/2014/main" id="{9DED35CA-C581-8AD8-21B9-842DC03FA4FB}"/>
              </a:ext>
            </a:extLst>
          </p:cNvPr>
          <p:cNvSpPr>
            <a:spLocks noGrp="1"/>
          </p:cNvSpPr>
          <p:nvPr>
            <p:ph idx="1"/>
          </p:nvPr>
        </p:nvSpPr>
        <p:spPr>
          <a:xfrm>
            <a:off x="1097280" y="2108201"/>
            <a:ext cx="10396220" cy="3760891"/>
          </a:xfrm>
        </p:spPr>
        <p:txBody>
          <a:bodyPr>
            <a:normAutofit/>
          </a:bodyPr>
          <a:lstStyle/>
          <a:p>
            <a:pPr marL="0" indent="0">
              <a:buClr>
                <a:srgbClr val="9CA383"/>
              </a:buClr>
              <a:buNone/>
            </a:pPr>
            <a:r>
              <a:rPr lang="en-US" b="1" dirty="0"/>
              <a:t>Primary links between the Income Statement and Balance Sheet:</a:t>
            </a:r>
          </a:p>
          <a:p>
            <a:pPr lvl="1">
              <a:buClr>
                <a:srgbClr val="9CA383"/>
              </a:buClr>
              <a:buFont typeface="Arial" panose="020B0604020202020204" pitchFamily="34" charset="0"/>
              <a:buChar char="•"/>
            </a:pPr>
            <a:r>
              <a:rPr lang="en-US" dirty="0"/>
              <a:t>Interest income is calculated based on the balances of the investment accounts on the Balance Sheet.</a:t>
            </a:r>
          </a:p>
          <a:p>
            <a:pPr lvl="1">
              <a:buClr>
                <a:srgbClr val="9CA383"/>
              </a:buClr>
              <a:buFont typeface="Arial" panose="020B0604020202020204" pitchFamily="34" charset="0"/>
              <a:buChar char="•"/>
            </a:pPr>
            <a:r>
              <a:rPr lang="en-US" dirty="0"/>
              <a:t>Interest expense is calculated using the debt forecast on the Balance Sheet.</a:t>
            </a:r>
          </a:p>
          <a:p>
            <a:pPr lvl="1">
              <a:buClr>
                <a:srgbClr val="9CA383"/>
              </a:buClr>
              <a:buFont typeface="Arial" panose="020B0604020202020204" pitchFamily="34" charset="0"/>
              <a:buChar char="•"/>
            </a:pPr>
            <a:r>
              <a:rPr lang="en-US" dirty="0"/>
              <a:t>Depreciation is modeled on the Balance Sheet as part of the PP&amp;E calculation and allocated to segments.</a:t>
            </a:r>
          </a:p>
          <a:p>
            <a:pPr lvl="1">
              <a:buClr>
                <a:srgbClr val="9CA383"/>
              </a:buClr>
              <a:buFont typeface="Arial" panose="020B0604020202020204" pitchFamily="34" charset="0"/>
              <a:buChar char="•"/>
            </a:pPr>
            <a:r>
              <a:rPr lang="en-US" dirty="0"/>
              <a:t>Net income from the Income Statement flows through retained earnings (equity section of the Balance Sheet).</a:t>
            </a:r>
          </a:p>
          <a:p>
            <a:pPr marL="0" indent="0">
              <a:buClr>
                <a:srgbClr val="9CA383"/>
              </a:buClr>
              <a:buNone/>
            </a:pPr>
            <a:r>
              <a:rPr lang="en-US" b="1" dirty="0"/>
              <a:t>Primary links between the Income Statement and Cash Flow Statement:</a:t>
            </a:r>
          </a:p>
          <a:p>
            <a:pPr lvl="1">
              <a:buClr>
                <a:srgbClr val="9CA383"/>
              </a:buClr>
              <a:buFont typeface="Arial" panose="020B0604020202020204" pitchFamily="34" charset="0"/>
              <a:buChar char="•"/>
            </a:pPr>
            <a:r>
              <a:rPr lang="en-US" dirty="0"/>
              <a:t>Net income from the Income Statement is the starting point for the Cash Flow Statement.</a:t>
            </a:r>
          </a:p>
          <a:p>
            <a:pPr lvl="1">
              <a:buClr>
                <a:srgbClr val="9CA383"/>
              </a:buClr>
              <a:buFont typeface="Arial" panose="020B0604020202020204" pitchFamily="34" charset="0"/>
              <a:buChar char="•"/>
            </a:pPr>
            <a:r>
              <a:rPr lang="en-US" dirty="0"/>
              <a:t>Depreciation expense is reversed from net income as a non-cash expense on the Cash Flow Statement</a:t>
            </a:r>
          </a:p>
        </p:txBody>
      </p:sp>
    </p:spTree>
    <p:extLst>
      <p:ext uri="{BB962C8B-B14F-4D97-AF65-F5344CB8AC3E}">
        <p14:creationId xmlns:p14="http://schemas.microsoft.com/office/powerpoint/2010/main" val="240767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341F4-95A8-55AE-C478-4399457E83C1}"/>
              </a:ext>
            </a:extLst>
          </p:cNvPr>
          <p:cNvSpPr>
            <a:spLocks noGrp="1"/>
          </p:cNvSpPr>
          <p:nvPr>
            <p:ph type="title"/>
          </p:nvPr>
        </p:nvSpPr>
        <p:spPr/>
        <p:txBody>
          <a:bodyPr>
            <a:normAutofit fontScale="90000"/>
          </a:bodyPr>
          <a:lstStyle/>
          <a:p>
            <a:r>
              <a:rPr lang="en-US" dirty="0"/>
              <a:t>II. Overview of the SBUX Model</a:t>
            </a:r>
            <a:br>
              <a:rPr lang="en-US" dirty="0"/>
            </a:br>
            <a:r>
              <a:rPr lang="en-US" i="1" dirty="0">
                <a:solidFill>
                  <a:srgbClr val="9CA383"/>
                </a:solidFill>
              </a:rPr>
              <a:t>The links between the financials (Cont.)</a:t>
            </a:r>
            <a:endParaRPr lang="en-US" dirty="0"/>
          </a:p>
        </p:txBody>
      </p:sp>
      <p:sp>
        <p:nvSpPr>
          <p:cNvPr id="3" name="Content Placeholder 4">
            <a:extLst>
              <a:ext uri="{FF2B5EF4-FFF2-40B4-BE49-F238E27FC236}">
                <a16:creationId xmlns:a16="http://schemas.microsoft.com/office/drawing/2014/main" id="{9DED35CA-C581-8AD8-21B9-842DC03FA4FB}"/>
              </a:ext>
            </a:extLst>
          </p:cNvPr>
          <p:cNvSpPr>
            <a:spLocks noGrp="1"/>
          </p:cNvSpPr>
          <p:nvPr>
            <p:ph idx="1"/>
          </p:nvPr>
        </p:nvSpPr>
        <p:spPr>
          <a:xfrm>
            <a:off x="1097280" y="2108201"/>
            <a:ext cx="10058400" cy="3760891"/>
          </a:xfrm>
        </p:spPr>
        <p:txBody>
          <a:bodyPr>
            <a:normAutofit fontScale="85000" lnSpcReduction="10000"/>
          </a:bodyPr>
          <a:lstStyle/>
          <a:p>
            <a:pPr marL="0" indent="0">
              <a:buClr>
                <a:srgbClr val="9CA383"/>
              </a:buClr>
              <a:buNone/>
            </a:pPr>
            <a:r>
              <a:rPr lang="en-US" b="1" dirty="0"/>
              <a:t>Primary links between the Balance Sheet and Cash Flow Statement:</a:t>
            </a:r>
          </a:p>
          <a:p>
            <a:pPr lvl="1">
              <a:buClr>
                <a:srgbClr val="9CA383"/>
              </a:buClr>
              <a:buFont typeface="Arial" panose="020B0604020202020204" pitchFamily="34" charset="0"/>
              <a:buChar char="•"/>
            </a:pPr>
            <a:r>
              <a:rPr lang="en-US" dirty="0"/>
              <a:t>Depreciation is modeled on the Balance Sheet as part of PP&amp;E, reversed as a non-cash item on the Cash Flow Statement.</a:t>
            </a:r>
          </a:p>
          <a:p>
            <a:pPr lvl="1">
              <a:buClr>
                <a:srgbClr val="9CA383"/>
              </a:buClr>
              <a:buFont typeface="Arial" panose="020B0604020202020204" pitchFamily="34" charset="0"/>
              <a:buChar char="•"/>
            </a:pPr>
            <a:r>
              <a:rPr lang="en-US" dirty="0"/>
              <a:t>Changes in all other non-cash balances from the Balance Sheet are adjusted from net income on the Cash Flow Statement. </a:t>
            </a:r>
          </a:p>
          <a:p>
            <a:pPr lvl="1">
              <a:buClr>
                <a:srgbClr val="9CA383"/>
              </a:buClr>
              <a:buFont typeface="Arial" panose="020B0604020202020204" pitchFamily="34" charset="0"/>
              <a:buChar char="•"/>
            </a:pPr>
            <a:r>
              <a:rPr lang="en-US" dirty="0"/>
              <a:t>Changes in all operating assets (i.e., receivables, payables, inventory, etc.) are reported on the Cash Flow Statement.</a:t>
            </a:r>
          </a:p>
          <a:p>
            <a:pPr lvl="1">
              <a:buClr>
                <a:srgbClr val="9CA383"/>
              </a:buClr>
              <a:buFont typeface="Arial" panose="020B0604020202020204" pitchFamily="34" charset="0"/>
              <a:buChar char="•"/>
            </a:pPr>
            <a:r>
              <a:rPr lang="en-US" dirty="0"/>
              <a:t>Capital expenditures are modeled on the Cash Flow Statement and reflected in the PP&amp;E balance on the Balance Sheet.</a:t>
            </a:r>
          </a:p>
          <a:p>
            <a:pPr lvl="1">
              <a:buClr>
                <a:srgbClr val="9CA383"/>
              </a:buClr>
              <a:buFont typeface="Arial" panose="020B0604020202020204" pitchFamily="34" charset="0"/>
              <a:buChar char="•"/>
            </a:pPr>
            <a:r>
              <a:rPr lang="en-US" dirty="0"/>
              <a:t>Changes in all other investing related balances from the Balance Sheet are reflected on the Cash Flow Statement.</a:t>
            </a:r>
          </a:p>
          <a:p>
            <a:pPr lvl="1">
              <a:buClr>
                <a:srgbClr val="9CA383"/>
              </a:buClr>
              <a:buFont typeface="Arial" panose="020B0604020202020204" pitchFamily="34" charset="0"/>
              <a:buChar char="•"/>
            </a:pPr>
            <a:r>
              <a:rPr lang="en-US" dirty="0"/>
              <a:t>Changes in debt from the Balance Sheet are captured on the Cash Flow Statement in the financing activity section.</a:t>
            </a:r>
          </a:p>
          <a:p>
            <a:pPr lvl="1">
              <a:buClr>
                <a:srgbClr val="9CA383"/>
              </a:buClr>
              <a:buFont typeface="Arial" panose="020B0604020202020204" pitchFamily="34" charset="0"/>
              <a:buChar char="•"/>
            </a:pPr>
            <a:r>
              <a:rPr lang="en-US" dirty="0"/>
              <a:t>Stock-based compensation is modeled on the Cash Flow Statement and flows through the equity section of the Balance Sheet.</a:t>
            </a:r>
          </a:p>
          <a:p>
            <a:pPr lvl="1">
              <a:buClr>
                <a:srgbClr val="9CA383"/>
              </a:buClr>
              <a:buFont typeface="Arial" panose="020B0604020202020204" pitchFamily="34" charset="0"/>
              <a:buChar char="•"/>
            </a:pPr>
            <a:r>
              <a:rPr lang="en-US" dirty="0"/>
              <a:t>Dividends and share repurchases are included in the Cash Flow Statement and flow through equity on the Balance Sheet.</a:t>
            </a:r>
          </a:p>
          <a:p>
            <a:pPr lvl="1">
              <a:buClr>
                <a:srgbClr val="9CA383"/>
              </a:buClr>
              <a:buFont typeface="Arial" panose="020B0604020202020204" pitchFamily="34" charset="0"/>
              <a:buChar char="•"/>
            </a:pPr>
            <a:r>
              <a:rPr lang="en-US" dirty="0"/>
              <a:t>The ending cash balance from the Cash Flow Statement becomes the cash balance reported on the Balance Sheet.</a:t>
            </a:r>
          </a:p>
          <a:p>
            <a:pPr lvl="1">
              <a:buClr>
                <a:srgbClr val="9CA383"/>
              </a:buClr>
              <a:buFont typeface="Arial" panose="020B0604020202020204" pitchFamily="34" charset="0"/>
              <a:buChar char="•"/>
            </a:pPr>
            <a:endParaRPr lang="en-US" dirty="0"/>
          </a:p>
          <a:p>
            <a:pPr lvl="1">
              <a:buClr>
                <a:srgbClr val="9CA383"/>
              </a:buClr>
              <a:buFont typeface="Arial" panose="020B0604020202020204" pitchFamily="34" charset="0"/>
              <a:buChar char="•"/>
            </a:pPr>
            <a:endParaRPr lang="en-US" dirty="0"/>
          </a:p>
          <a:p>
            <a:pPr lvl="1">
              <a:buClr>
                <a:srgbClr val="9CA383"/>
              </a:buClr>
              <a:buFont typeface="Arial" panose="020B0604020202020204" pitchFamily="34" charset="0"/>
              <a:buChar char="•"/>
            </a:pPr>
            <a:endParaRPr lang="en-US" dirty="0"/>
          </a:p>
        </p:txBody>
      </p:sp>
    </p:spTree>
    <p:extLst>
      <p:ext uri="{BB962C8B-B14F-4D97-AF65-F5344CB8AC3E}">
        <p14:creationId xmlns:p14="http://schemas.microsoft.com/office/powerpoint/2010/main" val="2971133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F2D9-54BC-A233-3A03-EF98F3651359}"/>
              </a:ext>
            </a:extLst>
          </p:cNvPr>
          <p:cNvSpPr>
            <a:spLocks noGrp="1"/>
          </p:cNvSpPr>
          <p:nvPr>
            <p:ph type="title"/>
          </p:nvPr>
        </p:nvSpPr>
        <p:spPr>
          <a:xfrm>
            <a:off x="1097280" y="286603"/>
            <a:ext cx="10497312" cy="1450757"/>
          </a:xfrm>
        </p:spPr>
        <p:txBody>
          <a:bodyPr>
            <a:normAutofit/>
          </a:bodyPr>
          <a:lstStyle/>
          <a:p>
            <a:r>
              <a:rPr lang="en-US" dirty="0"/>
              <a:t>II. Overview of the SBUX Model</a:t>
            </a:r>
            <a:br>
              <a:rPr lang="en-US" dirty="0"/>
            </a:br>
            <a:r>
              <a:rPr lang="en-US" i="1" dirty="0">
                <a:solidFill>
                  <a:srgbClr val="9CA383"/>
                </a:solidFill>
              </a:rPr>
              <a:t>How management analyzes results</a:t>
            </a:r>
            <a:endParaRPr lang="en-US" dirty="0"/>
          </a:p>
        </p:txBody>
      </p:sp>
      <p:sp>
        <p:nvSpPr>
          <p:cNvPr id="8" name="Content Placeholder 4">
            <a:extLst>
              <a:ext uri="{FF2B5EF4-FFF2-40B4-BE49-F238E27FC236}">
                <a16:creationId xmlns:a16="http://schemas.microsoft.com/office/drawing/2014/main" id="{37EDEF56-DD6B-DEC7-60AB-2519F8DCC932}"/>
              </a:ext>
            </a:extLst>
          </p:cNvPr>
          <p:cNvSpPr>
            <a:spLocks noGrp="1"/>
          </p:cNvSpPr>
          <p:nvPr>
            <p:ph idx="1"/>
          </p:nvPr>
        </p:nvSpPr>
        <p:spPr>
          <a:xfrm>
            <a:off x="1097280" y="2108201"/>
            <a:ext cx="4592320" cy="3760891"/>
          </a:xfrm>
        </p:spPr>
        <p:txBody>
          <a:bodyPr>
            <a:normAutofit/>
          </a:bodyPr>
          <a:lstStyle/>
          <a:p>
            <a:pPr>
              <a:buClr>
                <a:srgbClr val="9CA383"/>
              </a:buClr>
              <a:buFont typeface="Arial" panose="020B0604020202020204" pitchFamily="34" charset="0"/>
              <a:buChar char="•"/>
            </a:pPr>
            <a:r>
              <a:rPr lang="en-US" dirty="0"/>
              <a:t> Based on segments.</a:t>
            </a:r>
          </a:p>
          <a:p>
            <a:pPr>
              <a:buClr>
                <a:srgbClr val="9CA383"/>
              </a:buClr>
              <a:buFont typeface="Arial" panose="020B0604020202020204" pitchFamily="34" charset="0"/>
              <a:buChar char="•"/>
            </a:pPr>
            <a:r>
              <a:rPr lang="en-US" dirty="0"/>
              <a:t> Separate results by:</a:t>
            </a:r>
          </a:p>
          <a:p>
            <a:pPr lvl="1">
              <a:buClr>
                <a:srgbClr val="9CA383"/>
              </a:buClr>
              <a:buFont typeface="Arial" panose="020B0604020202020204" pitchFamily="34" charset="0"/>
              <a:buChar char="•"/>
            </a:pPr>
            <a:r>
              <a:rPr lang="en-US" dirty="0"/>
              <a:t>Company-operated stores, and</a:t>
            </a:r>
          </a:p>
          <a:p>
            <a:pPr lvl="1">
              <a:buClr>
                <a:srgbClr val="9CA383"/>
              </a:buClr>
              <a:buFont typeface="Arial" panose="020B0604020202020204" pitchFamily="34" charset="0"/>
              <a:buChar char="•"/>
            </a:pPr>
            <a:r>
              <a:rPr lang="en-US" dirty="0"/>
              <a:t>Licensed stores</a:t>
            </a:r>
          </a:p>
          <a:p>
            <a:pPr>
              <a:buClr>
                <a:srgbClr val="9CA383"/>
              </a:buClr>
              <a:buFont typeface="Arial" panose="020B0604020202020204" pitchFamily="34" charset="0"/>
              <a:buChar char="•"/>
            </a:pPr>
            <a:r>
              <a:rPr lang="en-US" dirty="0"/>
              <a:t> Revenue:</a:t>
            </a:r>
          </a:p>
          <a:p>
            <a:pPr lvl="1">
              <a:buClr>
                <a:srgbClr val="9CA383"/>
              </a:buClr>
              <a:buFont typeface="Arial" panose="020B0604020202020204" pitchFamily="34" charset="0"/>
              <a:buChar char="•"/>
            </a:pPr>
            <a:r>
              <a:rPr lang="en-US" dirty="0"/>
              <a:t>Average revenue per store (comp sales)</a:t>
            </a:r>
          </a:p>
          <a:p>
            <a:pPr lvl="1">
              <a:buClr>
                <a:srgbClr val="9CA383"/>
              </a:buClr>
              <a:buFont typeface="Arial" panose="020B0604020202020204" pitchFamily="34" charset="0"/>
              <a:buChar char="•"/>
            </a:pPr>
            <a:r>
              <a:rPr lang="en-US" dirty="0"/>
              <a:t>New store openings</a:t>
            </a:r>
          </a:p>
          <a:p>
            <a:pPr>
              <a:buClr>
                <a:srgbClr val="9CA383"/>
              </a:buClr>
              <a:buFont typeface="Arial" panose="020B0604020202020204" pitchFamily="34" charset="0"/>
              <a:buChar char="•"/>
            </a:pPr>
            <a:r>
              <a:rPr lang="en-US" dirty="0"/>
              <a:t> Operating expenses as % of revenue.</a:t>
            </a:r>
          </a:p>
          <a:p>
            <a:pPr marL="749808" lvl="1" indent="-457200">
              <a:buClr>
                <a:srgbClr val="9CA383"/>
              </a:buClr>
              <a:buFont typeface="+mj-lt"/>
              <a:buAutoNum type="alphaLcPeriod"/>
            </a:pPr>
            <a:endParaRPr lang="en-US" dirty="0"/>
          </a:p>
        </p:txBody>
      </p:sp>
      <p:pic>
        <p:nvPicPr>
          <p:cNvPr id="10" name="Picture 9" descr="Graphical user interface&#10;&#10;Description automatically generated">
            <a:extLst>
              <a:ext uri="{FF2B5EF4-FFF2-40B4-BE49-F238E27FC236}">
                <a16:creationId xmlns:a16="http://schemas.microsoft.com/office/drawing/2014/main" id="{9701FEC6-5DB3-B32E-46F4-1CF49CA185D8}"/>
              </a:ext>
            </a:extLst>
          </p:cNvPr>
          <p:cNvPicPr>
            <a:picLocks noChangeAspect="1"/>
          </p:cNvPicPr>
          <p:nvPr/>
        </p:nvPicPr>
        <p:blipFill>
          <a:blip r:embed="rId2"/>
          <a:stretch>
            <a:fillRect/>
          </a:stretch>
        </p:blipFill>
        <p:spPr>
          <a:xfrm>
            <a:off x="5592004" y="1962150"/>
            <a:ext cx="6459404" cy="3935730"/>
          </a:xfrm>
          <a:prstGeom prst="rect">
            <a:avLst/>
          </a:prstGeom>
        </p:spPr>
      </p:pic>
    </p:spTree>
    <p:extLst>
      <p:ext uri="{BB962C8B-B14F-4D97-AF65-F5344CB8AC3E}">
        <p14:creationId xmlns:p14="http://schemas.microsoft.com/office/powerpoint/2010/main" val="3313222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F2D9-54BC-A233-3A03-EF98F3651359}"/>
              </a:ext>
            </a:extLst>
          </p:cNvPr>
          <p:cNvSpPr>
            <a:spLocks noGrp="1"/>
          </p:cNvSpPr>
          <p:nvPr>
            <p:ph type="title"/>
          </p:nvPr>
        </p:nvSpPr>
        <p:spPr/>
        <p:txBody>
          <a:bodyPr>
            <a:normAutofit/>
          </a:bodyPr>
          <a:lstStyle/>
          <a:p>
            <a:r>
              <a:rPr lang="en-US" dirty="0"/>
              <a:t>III. Model Demonstration</a:t>
            </a:r>
            <a:br>
              <a:rPr lang="en-US" dirty="0"/>
            </a:br>
            <a:r>
              <a:rPr lang="en-US" i="1" dirty="0">
                <a:solidFill>
                  <a:srgbClr val="9CA383"/>
                </a:solidFill>
              </a:rPr>
              <a:t>Let’s do some modeling!</a:t>
            </a:r>
            <a:endParaRPr lang="en-US" dirty="0"/>
          </a:p>
        </p:txBody>
      </p:sp>
      <p:sp>
        <p:nvSpPr>
          <p:cNvPr id="6" name="Content Placeholder 4">
            <a:extLst>
              <a:ext uri="{FF2B5EF4-FFF2-40B4-BE49-F238E27FC236}">
                <a16:creationId xmlns:a16="http://schemas.microsoft.com/office/drawing/2014/main" id="{AC31F0C2-39A3-4363-DEB5-FCB4BB42EB61}"/>
              </a:ext>
            </a:extLst>
          </p:cNvPr>
          <p:cNvSpPr txBox="1">
            <a:spLocks/>
          </p:cNvSpPr>
          <p:nvPr/>
        </p:nvSpPr>
        <p:spPr>
          <a:xfrm>
            <a:off x="1249680" y="2260601"/>
            <a:ext cx="10058400"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9CA383"/>
              </a:buClr>
              <a:buFont typeface="Arial" panose="020B0604020202020204" pitchFamily="34" charset="0"/>
              <a:buChar char="•"/>
            </a:pPr>
            <a:r>
              <a:rPr lang="en-US" dirty="0"/>
              <a:t> Open the Starbucks model…Get comfortable with the layout.</a:t>
            </a:r>
          </a:p>
          <a:p>
            <a:pPr>
              <a:buClr>
                <a:srgbClr val="9CA383"/>
              </a:buClr>
              <a:buFont typeface="Arial" panose="020B0604020202020204" pitchFamily="34" charset="0"/>
              <a:buChar char="•"/>
            </a:pPr>
            <a:r>
              <a:rPr lang="en-US" dirty="0"/>
              <a:t> What inputs do we need to change to calibrate our forecast to meet management’s guidance?</a:t>
            </a:r>
          </a:p>
          <a:p>
            <a:pPr lvl="1">
              <a:buClr>
                <a:srgbClr val="9CA383"/>
              </a:buClr>
              <a:buFont typeface="Arial" panose="020B0604020202020204" pitchFamily="34" charset="0"/>
              <a:buChar char="•"/>
            </a:pPr>
            <a:r>
              <a:rPr lang="en-US" dirty="0">
                <a:hlinkClick r:id="rId2"/>
              </a:rPr>
              <a:t>https://investor.starbucks.com/financial-data/targets/default.aspx</a:t>
            </a:r>
            <a:endParaRPr lang="en-US" dirty="0"/>
          </a:p>
          <a:p>
            <a:pPr>
              <a:buClr>
                <a:srgbClr val="9CA383"/>
              </a:buClr>
              <a:buFont typeface="Arial" panose="020B0604020202020204" pitchFamily="34" charset="0"/>
              <a:buChar char="•"/>
            </a:pPr>
            <a:r>
              <a:rPr lang="en-US" dirty="0"/>
              <a:t> Let’s adjust the forecast together for fiscal 2023 </a:t>
            </a:r>
          </a:p>
          <a:p>
            <a:pPr lvl="1">
              <a:buClr>
                <a:srgbClr val="9CA383"/>
              </a:buClr>
              <a:buFont typeface="Arial" panose="020B0604020202020204" pitchFamily="34" charset="0"/>
              <a:buChar char="•"/>
            </a:pPr>
            <a:r>
              <a:rPr lang="en-US" dirty="0"/>
              <a:t>For revenue and operating expenses: Focus on the North America Segment only</a:t>
            </a:r>
          </a:p>
          <a:p>
            <a:pPr lvl="1">
              <a:buClr>
                <a:srgbClr val="9CA383"/>
              </a:buClr>
              <a:buFont typeface="Arial" panose="020B0604020202020204" pitchFamily="34" charset="0"/>
              <a:buChar char="•"/>
            </a:pPr>
            <a:r>
              <a:rPr lang="en-US" dirty="0"/>
              <a:t>Discuss limitations in comp store sales </a:t>
            </a:r>
          </a:p>
          <a:p>
            <a:pPr lvl="1">
              <a:buClr>
                <a:srgbClr val="9CA383"/>
              </a:buClr>
              <a:buFont typeface="Arial" panose="020B0604020202020204" pitchFamily="34" charset="0"/>
              <a:buChar char="•"/>
            </a:pPr>
            <a:r>
              <a:rPr lang="en-US" dirty="0"/>
              <a:t>Focus on store counts and revenue growth rates</a:t>
            </a:r>
          </a:p>
          <a:p>
            <a:pPr lvl="1">
              <a:buClr>
                <a:srgbClr val="9CA383"/>
              </a:buClr>
              <a:buFont typeface="Arial" panose="020B0604020202020204" pitchFamily="34" charset="0"/>
              <a:buChar char="•"/>
            </a:pPr>
            <a:endParaRPr lang="en-US" dirty="0"/>
          </a:p>
          <a:p>
            <a:pPr>
              <a:buClr>
                <a:srgbClr val="9CA383"/>
              </a:buClr>
              <a:buFont typeface="Arial" panose="020B0604020202020204" pitchFamily="34" charset="0"/>
              <a:buChar char="•"/>
            </a:pPr>
            <a:endParaRPr lang="en-US" dirty="0"/>
          </a:p>
          <a:p>
            <a:pPr lvl="1">
              <a:buClr>
                <a:srgbClr val="9CA383"/>
              </a:buClr>
              <a:buFont typeface="Arial" panose="020B0604020202020204" pitchFamily="34" charset="0"/>
              <a:buChar char="•"/>
            </a:pPr>
            <a:endParaRPr lang="en-US" dirty="0"/>
          </a:p>
          <a:p>
            <a:pPr>
              <a:buClr>
                <a:srgbClr val="9CA383"/>
              </a:buClr>
              <a:buFont typeface="Arial" panose="020B0604020202020204" pitchFamily="34" charset="0"/>
              <a:buChar char="•"/>
            </a:pPr>
            <a:endParaRPr lang="en-US" dirty="0"/>
          </a:p>
          <a:p>
            <a:pPr marL="749808" lvl="1" indent="-457200">
              <a:buClr>
                <a:srgbClr val="9CA383"/>
              </a:buClr>
              <a:buFont typeface="+mj-lt"/>
              <a:buAutoNum type="alphaLcPeriod"/>
            </a:pPr>
            <a:endParaRPr lang="en-US" dirty="0"/>
          </a:p>
        </p:txBody>
      </p:sp>
      <p:sp>
        <p:nvSpPr>
          <p:cNvPr id="11" name="Content Placeholder 3">
            <a:extLst>
              <a:ext uri="{FF2B5EF4-FFF2-40B4-BE49-F238E27FC236}">
                <a16:creationId xmlns:a16="http://schemas.microsoft.com/office/drawing/2014/main" id="{062B55D8-6B97-6137-C7C0-EB057FBA25ED}"/>
              </a:ext>
            </a:extLst>
          </p:cNvPr>
          <p:cNvSpPr txBox="1">
            <a:spLocks/>
          </p:cNvSpPr>
          <p:nvPr/>
        </p:nvSpPr>
        <p:spPr>
          <a:xfrm>
            <a:off x="9574734" y="5032933"/>
            <a:ext cx="2410689" cy="1215721"/>
          </a:xfrm>
          <a:prstGeom prst="rect">
            <a:avLst/>
          </a:prstGeom>
          <a:solidFill>
            <a:schemeClr val="bg1"/>
          </a:solidFill>
          <a:ln>
            <a:solidFill>
              <a:schemeClr val="tx2"/>
            </a:solidFill>
          </a:ln>
        </p:spPr>
        <p:txBody>
          <a:bodyPr vert="horz" lIns="0" tIns="45720" rIns="0" bIns="45720" rtlCol="0">
            <a:normAutofit fontScale="925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Barry Diller on Management guidance  “</a:t>
            </a:r>
            <a:r>
              <a:rPr lang="en-US" dirty="0">
                <a:hlinkClick r:id="rId3"/>
              </a:rPr>
              <a:t>keeps companies doing dumbass work</a:t>
            </a:r>
            <a:r>
              <a:rPr lang="en-US" dirty="0"/>
              <a:t>”</a:t>
            </a:r>
          </a:p>
        </p:txBody>
      </p:sp>
      <p:pic>
        <p:nvPicPr>
          <p:cNvPr id="12" name="Picture 11" descr="A person wearing a suit and tie&#10;&#10;Description automatically generated">
            <a:hlinkClick r:id="rId3"/>
            <a:extLst>
              <a:ext uri="{FF2B5EF4-FFF2-40B4-BE49-F238E27FC236}">
                <a16:creationId xmlns:a16="http://schemas.microsoft.com/office/drawing/2014/main" id="{A9BA903D-3109-2A4B-2A14-986137AEAA9B}"/>
              </a:ext>
            </a:extLst>
          </p:cNvPr>
          <p:cNvPicPr>
            <a:picLocks noChangeAspect="1"/>
          </p:cNvPicPr>
          <p:nvPr/>
        </p:nvPicPr>
        <p:blipFill>
          <a:blip r:embed="rId4"/>
          <a:stretch>
            <a:fillRect/>
          </a:stretch>
        </p:blipFill>
        <p:spPr>
          <a:xfrm>
            <a:off x="7147959" y="5042850"/>
            <a:ext cx="2309060" cy="1242168"/>
          </a:xfrm>
          <a:prstGeom prst="rect">
            <a:avLst/>
          </a:prstGeom>
        </p:spPr>
      </p:pic>
    </p:spTree>
    <p:extLst>
      <p:ext uri="{BB962C8B-B14F-4D97-AF65-F5344CB8AC3E}">
        <p14:creationId xmlns:p14="http://schemas.microsoft.com/office/powerpoint/2010/main" val="387381203"/>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A03EEFF0-FB57-4CB4-8BFC-DF397689E2ED}">
  <ds:schemaRefs>
    <ds:schemaRef ds:uri="http://purl.org/dc/elements/1.1/"/>
    <ds:schemaRef ds:uri="http://schemas.openxmlformats.org/package/2006/metadata/core-properties"/>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dcmitype/"/>
    <ds:schemaRef ds:uri="71af3243-3dd4-4a8d-8c0d-dd76da1f02a5"/>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{BC01D0A1-1017-48AE-9B76-BC0603CF155A}tf22712842_win32</Template>
  <TotalTime>5055</TotalTime>
  <Words>1549</Words>
  <Application>Microsoft Office PowerPoint</Application>
  <PresentationFormat>Widescreen</PresentationFormat>
  <Paragraphs>101</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Bookman Old Style</vt:lpstr>
      <vt:lpstr>Calibri</vt:lpstr>
      <vt:lpstr>Franklin Gothic Book</vt:lpstr>
      <vt:lpstr>Garamond</vt:lpstr>
      <vt:lpstr>1_RetrospectVTI</vt:lpstr>
      <vt:lpstr>Introduction to Financial Modeling</vt:lpstr>
      <vt:lpstr>Objectives For This Session Scraping the surface of modeling</vt:lpstr>
      <vt:lpstr>Introduction to Financial Modeling Agenda</vt:lpstr>
      <vt:lpstr>I. Background Information What is a model?</vt:lpstr>
      <vt:lpstr>II. Overview of the SBUX Model The links between the financials</vt:lpstr>
      <vt:lpstr>II. Overview of the SBUX Model The links between the financials</vt:lpstr>
      <vt:lpstr>II. Overview of the SBUX Model The links between the financials (Cont.)</vt:lpstr>
      <vt:lpstr>II. Overview of the SBUX Model How management analyzes results</vt:lpstr>
      <vt:lpstr>III. Model Demonstration Let’s do some modeling!</vt:lpstr>
      <vt:lpstr>III. For More Advanced Modelers A fun exercise across the financials</vt:lpstr>
      <vt:lpstr>III. For More Advanced Modelers A fun exercise across the financials</vt:lpstr>
      <vt:lpstr>My Background “Pay no attention to the man behind the curtain”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4 Model Calibration &amp; Forecasting</dc:title>
  <dc:creator>John Moschella</dc:creator>
  <cp:lastModifiedBy>John Moschella</cp:lastModifiedBy>
  <cp:revision>57</cp:revision>
  <cp:lastPrinted>2021-05-13T19:45:41Z</cp:lastPrinted>
  <dcterms:created xsi:type="dcterms:W3CDTF">2020-09-20T00:39:56Z</dcterms:created>
  <dcterms:modified xsi:type="dcterms:W3CDTF">2023-04-23T10:33:39Z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